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 id="2147483685" r:id="rId5"/>
    <p:sldMasterId id="2147483710" r:id="rId6"/>
    <p:sldMasterId id="2147483713" r:id="rId7"/>
  </p:sldMasterIdLst>
  <p:notesMasterIdLst>
    <p:notesMasterId r:id="rId39"/>
  </p:notesMasterIdLst>
  <p:handoutMasterIdLst>
    <p:handoutMasterId r:id="rId40"/>
  </p:handoutMasterIdLst>
  <p:sldIdLst>
    <p:sldId id="4526" r:id="rId8"/>
    <p:sldId id="4449" r:id="rId9"/>
    <p:sldId id="9226" r:id="rId10"/>
    <p:sldId id="4853" r:id="rId11"/>
    <p:sldId id="2109380088" r:id="rId12"/>
    <p:sldId id="4901" r:id="rId13"/>
    <p:sldId id="4821" r:id="rId14"/>
    <p:sldId id="9512" r:id="rId15"/>
    <p:sldId id="9507" r:id="rId16"/>
    <p:sldId id="9225" r:id="rId17"/>
    <p:sldId id="2109380084" r:id="rId18"/>
    <p:sldId id="9240" r:id="rId19"/>
    <p:sldId id="2109380089" r:id="rId20"/>
    <p:sldId id="2109380090" r:id="rId21"/>
    <p:sldId id="9242" r:id="rId22"/>
    <p:sldId id="4833" r:id="rId23"/>
    <p:sldId id="9256" r:id="rId24"/>
    <p:sldId id="9245" r:id="rId25"/>
    <p:sldId id="9509" r:id="rId26"/>
    <p:sldId id="2109380108" r:id="rId27"/>
    <p:sldId id="2109380109" r:id="rId28"/>
    <p:sldId id="2109379919" r:id="rId29"/>
    <p:sldId id="9781" r:id="rId30"/>
    <p:sldId id="9782" r:id="rId31"/>
    <p:sldId id="9666" r:id="rId32"/>
    <p:sldId id="9252" r:id="rId33"/>
    <p:sldId id="2109380097" r:id="rId34"/>
    <p:sldId id="2109380060" r:id="rId35"/>
    <p:sldId id="6524" r:id="rId36"/>
    <p:sldId id="2109380098" r:id="rId37"/>
    <p:sldId id="9378" r:id="rId38"/>
  </p:sldIdLst>
  <p:sldSz cx="9144000" cy="5143500" type="screen16x9"/>
  <p:notesSz cx="9296400" cy="7010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ARK THEME |Primary|" id="{FA731FA9-3C1F-44A8-B73F-72B76E9C5E5A}">
          <p14:sldIdLst>
            <p14:sldId id="4526"/>
            <p14:sldId id="4449"/>
            <p14:sldId id="9226"/>
            <p14:sldId id="4853"/>
            <p14:sldId id="2109380088"/>
            <p14:sldId id="4901"/>
            <p14:sldId id="4821"/>
            <p14:sldId id="9512"/>
            <p14:sldId id="9507"/>
            <p14:sldId id="9225"/>
            <p14:sldId id="2109380084"/>
            <p14:sldId id="9240"/>
            <p14:sldId id="2109380089"/>
            <p14:sldId id="2109380090"/>
            <p14:sldId id="9242"/>
            <p14:sldId id="4833"/>
            <p14:sldId id="9256"/>
            <p14:sldId id="9245"/>
            <p14:sldId id="9509"/>
            <p14:sldId id="2109380108"/>
            <p14:sldId id="2109380109"/>
            <p14:sldId id="2109379919"/>
            <p14:sldId id="9781"/>
            <p14:sldId id="9782"/>
            <p14:sldId id="9666"/>
            <p14:sldId id="9252"/>
            <p14:sldId id="2109380097"/>
            <p14:sldId id="2109380060"/>
            <p14:sldId id="6524"/>
            <p14:sldId id="2109380098"/>
            <p14:sldId id="9378"/>
          </p14:sldIdLst>
        </p14:section>
      </p14:sectionLst>
    </p:ext>
    <p:ext uri="{EFAFB233-063F-42B5-8137-9DF3F51BA10A}">
      <p15:sldGuideLst xmlns:p15="http://schemas.microsoft.com/office/powerpoint/2012/main">
        <p15:guide id="1" pos="240" userDrawn="1">
          <p15:clr>
            <a:srgbClr val="A4A3A4"/>
          </p15:clr>
        </p15:guide>
        <p15:guide id="2" orient="horz" pos="1620">
          <p15:clr>
            <a:srgbClr val="A4A3A4"/>
          </p15:clr>
        </p15:guide>
        <p15:guide id="3" pos="551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es Kasparick" initials="HK" lastIdx="35" clrIdx="0">
    <p:extLst>
      <p:ext uri="{19B8F6BF-5375-455C-9EA6-DF929625EA0E}">
        <p15:presenceInfo xmlns:p15="http://schemas.microsoft.com/office/powerpoint/2012/main" userId="S::hkasparick@veeam.com::0ce8c90b-7f1b-4be4-80af-f73e34a9d429" providerId="AD"/>
      </p:ext>
    </p:extLst>
  </p:cmAuthor>
  <p:cmAuthor id="2" name="Bart Pellegrino" initials="BP" lastIdx="56" clrIdx="1">
    <p:extLst>
      <p:ext uri="{19B8F6BF-5375-455C-9EA6-DF929625EA0E}">
        <p15:presenceInfo xmlns:p15="http://schemas.microsoft.com/office/powerpoint/2012/main" userId="Bart Pellegr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296"/>
    <a:srgbClr val="93EB20"/>
    <a:srgbClr val="003738"/>
    <a:srgbClr val="CD2264"/>
    <a:srgbClr val="00B336"/>
    <a:srgbClr val="288781"/>
    <a:srgbClr val="595959"/>
    <a:srgbClr val="00B492"/>
    <a:srgbClr val="28878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4" dt="2021-03-15T04:01:16.264"/>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39" autoAdjust="0"/>
    <p:restoredTop sz="92832" autoAdjust="0"/>
  </p:normalViewPr>
  <p:slideViewPr>
    <p:cSldViewPr snapToGrid="0" showGuides="1">
      <p:cViewPr varScale="1">
        <p:scale>
          <a:sx n="135" d="100"/>
          <a:sy n="135" d="100"/>
        </p:scale>
        <p:origin x="1224" y="120"/>
      </p:cViewPr>
      <p:guideLst>
        <p:guide pos="240"/>
        <p:guide orient="horz" pos="1620"/>
        <p:guide pos="5511"/>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28" d="100"/>
          <a:sy n="128" d="100"/>
        </p:scale>
        <p:origin x="1134" y="12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4025E99C-BE4E-4355-90D5-0EE3464258D9}" type="datetimeFigureOut">
              <a:rPr lang="en-US" smtClean="0"/>
              <a:t>5/26/2021</a:t>
            </a:fld>
            <a:endParaRPr lang="en-US"/>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423E43BF-A41D-4418-A59B-857761317DF5}" type="slidenum">
              <a:rPr lang="en-US" smtClean="0"/>
              <a:t>‹#›</a:t>
            </a:fld>
            <a:endParaRPr lang="en-US"/>
          </a:p>
        </p:txBody>
      </p:sp>
    </p:spTree>
    <p:extLst>
      <p:ext uri="{BB962C8B-B14F-4D97-AF65-F5344CB8AC3E}">
        <p14:creationId xmlns:p14="http://schemas.microsoft.com/office/powerpoint/2010/main" val="386911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vl1pPr>
          </a:lstStyle>
          <a:p>
            <a:fld id="{42B9AD4B-8655-4940-A3C2-456FA4D65BFE}" type="datetimeFigureOut">
              <a:rPr lang="en-US" smtClean="0"/>
              <a:t>5/26/2021</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650144F6-1F44-484E-96B6-CAB23FCB330B}" type="slidenum">
              <a:rPr lang="en-US" smtClean="0"/>
              <a:t>‹#›</a:t>
            </a:fld>
            <a:endParaRPr lang="en-US"/>
          </a:p>
        </p:txBody>
      </p:sp>
    </p:spTree>
    <p:extLst>
      <p:ext uri="{BB962C8B-B14F-4D97-AF65-F5344CB8AC3E}">
        <p14:creationId xmlns:p14="http://schemas.microsoft.com/office/powerpoint/2010/main" val="313907778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kern="1200" dirty="0" err="1">
                <a:solidFill>
                  <a:schemeClr val="tx1"/>
                </a:solidFill>
                <a:effectLst/>
                <a:latin typeface="+mn-lt"/>
                <a:ea typeface="+mn-ea"/>
                <a:cs typeface="+mn-cs"/>
              </a:rPr>
              <a:t>Cdp</a:t>
            </a:r>
            <a:r>
              <a:rPr lang="en-GB" sz="900" kern="1200" dirty="0">
                <a:solidFill>
                  <a:schemeClr val="tx1"/>
                </a:solidFill>
                <a:effectLst/>
                <a:latin typeface="+mn-lt"/>
                <a:ea typeface="+mn-ea"/>
                <a:cs typeface="+mn-cs"/>
              </a:rPr>
              <a:t> &amp; Secure Linux Repo</a:t>
            </a:r>
            <a:endParaRPr lang="en-US" sz="9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497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a:solidFill>
                  <a:schemeClr val="tx1"/>
                </a:solidFill>
                <a:latin typeface="+mn-lt"/>
                <a:ea typeface="+mn-ea"/>
                <a:cs typeface="+mn-cs"/>
              </a:rPr>
              <a:t>CDP</a:t>
            </a:r>
          </a:p>
          <a:p>
            <a:r>
              <a:rPr lang="en-US" sz="1200" b="0" i="0" u="none" strike="noStrike" kern="1200" baseline="0">
                <a:solidFill>
                  <a:schemeClr val="tx1"/>
                </a:solidFill>
                <a:latin typeface="+mn-lt"/>
                <a:ea typeface="+mn-ea"/>
                <a:cs typeface="+mn-cs"/>
              </a:rPr>
              <a:t>Business continuity and meeting both internal and external SLAs are things that all IT leaders keep front of mind. Requiring specialized hardware and training, solutions are often expensive in cost and complexity. Continuous Data Protection in v11 eliminates downtime and minimizes data loss for your Tier 1 VMware workloads. Now, you can instantly fail over to the latest state or point in time with ultra-low RPO granularity, measured in seconds, and customize RPOs and deployment options to meet your recovery objectives without added complexity and cost. </a:t>
            </a:r>
          </a:p>
          <a:p>
            <a:endParaRPr lang="en-US" sz="1200" b="0"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Why/customer pain point </a:t>
            </a:r>
          </a:p>
          <a:p>
            <a:r>
              <a:rPr lang="en-US" sz="1200" b="0" i="0" u="none" strike="noStrike" kern="1200" baseline="0">
                <a:solidFill>
                  <a:schemeClr val="tx1"/>
                </a:solidFill>
                <a:latin typeface="+mn-lt"/>
                <a:ea typeface="+mn-ea"/>
                <a:cs typeface="+mn-cs"/>
              </a:rPr>
              <a:t>Business continuity and meeting both internal and external SLAs are things that all IT leaders keep front of mind. Solving the problem is often expensive in actual cost of the technology and in the complexity that requires personnel training and time to build proficiency. </a:t>
            </a:r>
          </a:p>
          <a:p>
            <a:endParaRPr lang="en-US" sz="1200" b="0"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What/Veeam rescue </a:t>
            </a:r>
          </a:p>
          <a:p>
            <a:r>
              <a:rPr lang="en-US" sz="1200" b="0" i="0" u="none" strike="noStrike" kern="1200" baseline="0">
                <a:solidFill>
                  <a:schemeClr val="tx1"/>
                </a:solidFill>
                <a:latin typeface="+mn-lt"/>
                <a:ea typeface="+mn-ea"/>
                <a:cs typeface="+mn-cs"/>
              </a:rPr>
              <a:t>Eliminate downtime and minimize data loss for your Tier 1 VMware workloads with built-in Continuous Data Protection (CDP) and achieve immediate recoveries to a latest state or desired point in time. </a:t>
            </a:r>
          </a:p>
          <a:p>
            <a:endParaRPr lang="en-US" sz="1200" b="0"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How/functionality </a:t>
            </a:r>
          </a:p>
          <a:p>
            <a:r>
              <a:rPr lang="en-US" sz="1200" b="0" i="0" u="none" strike="noStrike" kern="1200" baseline="0">
                <a:solidFill>
                  <a:schemeClr val="tx1"/>
                </a:solidFill>
                <a:latin typeface="+mn-lt"/>
                <a:ea typeface="+mn-ea"/>
                <a:cs typeface="+mn-cs"/>
              </a:rPr>
              <a:t>• Instantly fail over to the latest state or point in time with ultra-low RPO granularity </a:t>
            </a:r>
          </a:p>
          <a:p>
            <a:r>
              <a:rPr lang="en-US" sz="1200" b="0" i="0" u="none" strike="noStrike" kern="1200" baseline="0">
                <a:solidFill>
                  <a:schemeClr val="tx1"/>
                </a:solidFill>
                <a:latin typeface="+mn-lt"/>
                <a:ea typeface="+mn-ea"/>
                <a:cs typeface="+mn-cs"/>
              </a:rPr>
              <a:t>• Eliminate cumbersome, disconnected point products that add complexity and cost </a:t>
            </a:r>
          </a:p>
          <a:p>
            <a:r>
              <a:rPr lang="en-US" sz="1200" b="0" i="0" u="none" strike="noStrike" kern="1200" baseline="0">
                <a:solidFill>
                  <a:schemeClr val="tx1"/>
                </a:solidFill>
                <a:latin typeface="+mn-lt"/>
                <a:ea typeface="+mn-ea"/>
                <a:cs typeface="+mn-cs"/>
              </a:rPr>
              <a:t>• Customize RPOs and deployment options that actually help meet your recovery objectives </a:t>
            </a:r>
          </a:p>
          <a:p>
            <a:endParaRPr lang="en-US"/>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4723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&lt;transition slide&gt;</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6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a:solidFill>
                  <a:schemeClr val="tx1"/>
                </a:solidFill>
                <a:latin typeface="+mn-lt"/>
                <a:ea typeface="+mn-ea"/>
                <a:cs typeface="+mn-cs"/>
              </a:rPr>
              <a:t>CDP</a:t>
            </a:r>
          </a:p>
          <a:p>
            <a:r>
              <a:rPr lang="en-US" sz="1200" b="0" i="0" u="none" strike="noStrike" kern="1200" baseline="0">
                <a:solidFill>
                  <a:schemeClr val="tx1"/>
                </a:solidFill>
                <a:latin typeface="+mn-lt"/>
                <a:ea typeface="+mn-ea"/>
                <a:cs typeface="+mn-cs"/>
              </a:rPr>
              <a:t>Business continuity and meeting both internal and external SLAs are things that all IT leaders keep front of mind. Requiring specialized hardware and training, solutions are often expensive in cost and complexity. Continuous Data Protection in v11 eliminates downtime and minimizes data loss for your Tier 1 VMware workloads. Now, you can instantly fail over to the latest state or point in time with ultra-low RPO granularity, measured in seconds, and customize RPOs and deployment options to meet your recovery objectives without added complexity and cost. </a:t>
            </a:r>
          </a:p>
          <a:p>
            <a:endParaRPr lang="en-US" sz="1200" b="0"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Why/customer pain point </a:t>
            </a:r>
          </a:p>
          <a:p>
            <a:r>
              <a:rPr lang="en-US" sz="1200" b="0" i="0" u="none" strike="noStrike" kern="1200" baseline="0">
                <a:solidFill>
                  <a:schemeClr val="tx1"/>
                </a:solidFill>
                <a:latin typeface="+mn-lt"/>
                <a:ea typeface="+mn-ea"/>
                <a:cs typeface="+mn-cs"/>
              </a:rPr>
              <a:t>Business continuity and meeting both internal and external SLAs are things that all IT leaders keep front of mind. Solving the problem is often expensive in actual cost of the technology and in the complexity that requires personnel training and time to build proficiency. </a:t>
            </a:r>
          </a:p>
          <a:p>
            <a:endParaRPr lang="en-US" sz="1200" b="0"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What/Veeam rescue </a:t>
            </a:r>
          </a:p>
          <a:p>
            <a:r>
              <a:rPr lang="en-US" sz="1200" b="0" i="0" u="none" strike="noStrike" kern="1200" baseline="0">
                <a:solidFill>
                  <a:schemeClr val="tx1"/>
                </a:solidFill>
                <a:latin typeface="+mn-lt"/>
                <a:ea typeface="+mn-ea"/>
                <a:cs typeface="+mn-cs"/>
              </a:rPr>
              <a:t>Eliminate downtime and minimize data loss for your Tier 1 VMware workloads with built-in Continuous Data Protection (CDP) and achieve immediate recoveries to a latest state or desired point in time. </a:t>
            </a:r>
          </a:p>
          <a:p>
            <a:endParaRPr lang="en-US" sz="1200" b="0" i="0" u="none" strike="noStrike" kern="1200" baseline="0">
              <a:solidFill>
                <a:schemeClr val="tx1"/>
              </a:solidFill>
              <a:latin typeface="+mn-lt"/>
              <a:ea typeface="+mn-ea"/>
              <a:cs typeface="+mn-cs"/>
            </a:endParaRPr>
          </a:p>
          <a:p>
            <a:r>
              <a:rPr lang="en-US" sz="1200" b="1" i="0" u="none" strike="noStrike" kern="1200" baseline="0">
                <a:solidFill>
                  <a:schemeClr val="tx1"/>
                </a:solidFill>
                <a:latin typeface="+mn-lt"/>
                <a:ea typeface="+mn-ea"/>
                <a:cs typeface="+mn-cs"/>
              </a:rPr>
              <a:t>How/functionality </a:t>
            </a:r>
          </a:p>
          <a:p>
            <a:r>
              <a:rPr lang="en-US" sz="1200" b="0" i="0" u="none" strike="noStrike" kern="1200" baseline="0">
                <a:solidFill>
                  <a:schemeClr val="tx1"/>
                </a:solidFill>
                <a:latin typeface="+mn-lt"/>
                <a:ea typeface="+mn-ea"/>
                <a:cs typeface="+mn-cs"/>
              </a:rPr>
              <a:t>• Instantly fail over to the latest state or point in time with ultra-low RPO granularity </a:t>
            </a:r>
          </a:p>
          <a:p>
            <a:r>
              <a:rPr lang="en-US" sz="1200" b="0" i="0" u="none" strike="noStrike" kern="1200" baseline="0">
                <a:solidFill>
                  <a:schemeClr val="tx1"/>
                </a:solidFill>
                <a:latin typeface="+mn-lt"/>
                <a:ea typeface="+mn-ea"/>
                <a:cs typeface="+mn-cs"/>
              </a:rPr>
              <a:t>• Eliminate cumbersome, disconnected point products that add complexity and cost </a:t>
            </a:r>
          </a:p>
          <a:p>
            <a:r>
              <a:rPr lang="en-US" sz="1200" b="0" i="0" u="none" strike="noStrike" kern="1200" baseline="0">
                <a:solidFill>
                  <a:schemeClr val="tx1"/>
                </a:solidFill>
                <a:latin typeface="+mn-lt"/>
                <a:ea typeface="+mn-ea"/>
                <a:cs typeface="+mn-cs"/>
              </a:rPr>
              <a:t>• Customize RPOs and deployment options that actually help meet your recovery objectives </a:t>
            </a:r>
          </a:p>
          <a:p>
            <a:endParaRPr lang="en-US"/>
          </a:p>
          <a:p>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707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&lt;transition slide&gt;</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284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&lt;transition slide&gt;</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5979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endParaRPr lang="ko-KR" altLang="en-US" dirty="0"/>
          </a:p>
        </p:txBody>
      </p:sp>
      <p:sp>
        <p:nvSpPr>
          <p:cNvPr id="4" name="슬라이드 번호 개체 틀 3"/>
          <p:cNvSpPr>
            <a:spLocks noGrp="1"/>
          </p:cNvSpPr>
          <p:nvPr>
            <p:ph type="sldNum" sz="quarter" idx="5"/>
          </p:nvPr>
        </p:nvSpPr>
        <p:spPr/>
        <p:txBody>
          <a:bodyPr/>
          <a:lstStyle/>
          <a:p>
            <a:fld id="{650144F6-1F44-484E-96B6-CAB23FCB330B}" type="slidenum">
              <a:rPr lang="en-US" smtClean="0"/>
              <a:t>18</a:t>
            </a:fld>
            <a:endParaRPr lang="en-US"/>
          </a:p>
        </p:txBody>
      </p:sp>
    </p:spTree>
    <p:extLst>
      <p:ext uri="{BB962C8B-B14F-4D97-AF65-F5344CB8AC3E}">
        <p14:creationId xmlns:p14="http://schemas.microsoft.com/office/powerpoint/2010/main" val="13150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a:t>
            </a:r>
          </a:p>
          <a:p>
            <a:pPr marL="0" marR="0" lvl="0" indent="0" algn="l" defTabSz="685800" rtl="0" eaLnBrk="1" fontAlgn="auto" latinLnBrk="0" hangingPunct="1">
              <a:lnSpc>
                <a:spcPct val="100000"/>
              </a:lnSpc>
              <a:spcBef>
                <a:spcPts val="0"/>
              </a:spcBef>
              <a:spcAft>
                <a:spcPts val="0"/>
              </a:spcAft>
              <a:buClrTx/>
              <a:buSzTx/>
              <a:buFontTx/>
              <a:buNone/>
              <a:tabLst/>
              <a:defRPr/>
            </a:pPr>
            <a:r>
              <a:rPr lang="en-US" noProof="0"/>
              <a:t>- VM must be powered on. Otherwise CDP cannot replicate</a:t>
            </a:r>
          </a:p>
          <a:p>
            <a:endParaRPr lang="de-AT"/>
          </a:p>
        </p:txBody>
      </p:sp>
      <p:sp>
        <p:nvSpPr>
          <p:cNvPr id="4" name="Slide Number Placeholder 3"/>
          <p:cNvSpPr>
            <a:spLocks noGrp="1"/>
          </p:cNvSpPr>
          <p:nvPr>
            <p:ph type="sldNum" sz="quarter" idx="5"/>
          </p:nvPr>
        </p:nvSpPr>
        <p:spPr/>
        <p:txBody>
          <a:bodyPr/>
          <a:lstStyle/>
          <a:p>
            <a:fld id="{650144F6-1F44-484E-96B6-CAB23FCB330B}" type="slidenum">
              <a:rPr lang="en-US" smtClean="0"/>
              <a:t>19</a:t>
            </a:fld>
            <a:endParaRPr lang="en-US"/>
          </a:p>
        </p:txBody>
      </p:sp>
    </p:spTree>
    <p:extLst>
      <p:ext uri="{BB962C8B-B14F-4D97-AF65-F5344CB8AC3E}">
        <p14:creationId xmlns:p14="http://schemas.microsoft.com/office/powerpoint/2010/main" val="2381452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1843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b="0" dirty="0"/>
          </a:p>
        </p:txBody>
      </p:sp>
      <p:sp>
        <p:nvSpPr>
          <p:cNvPr id="4" name="Slide Number Placeholder 3"/>
          <p:cNvSpPr>
            <a:spLocks noGrp="1"/>
          </p:cNvSpPr>
          <p:nvPr>
            <p:ph type="sldNum" sz="quarter" idx="5"/>
          </p:nvPr>
        </p:nvSpPr>
        <p:spPr/>
        <p:txBody>
          <a:bodyPr/>
          <a:lstStyle/>
          <a:p>
            <a:fld id="{650144F6-1F44-484E-96B6-CAB23FCB330B}" type="slidenum">
              <a:rPr lang="en-US" smtClean="0"/>
              <a:t>23</a:t>
            </a:fld>
            <a:endParaRPr lang="en-US"/>
          </a:p>
        </p:txBody>
      </p:sp>
    </p:spTree>
    <p:extLst>
      <p:ext uri="{BB962C8B-B14F-4D97-AF65-F5344CB8AC3E}">
        <p14:creationId xmlns:p14="http://schemas.microsoft.com/office/powerpoint/2010/main" val="3534015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DK" b="1" dirty="0"/>
          </a:p>
        </p:txBody>
      </p:sp>
      <p:sp>
        <p:nvSpPr>
          <p:cNvPr id="4" name="Slide Number Placeholder 3"/>
          <p:cNvSpPr>
            <a:spLocks noGrp="1"/>
          </p:cNvSpPr>
          <p:nvPr>
            <p:ph type="sldNum" sz="quarter" idx="5"/>
          </p:nvPr>
        </p:nvSpPr>
        <p:spPr/>
        <p:txBody>
          <a:bodyPr/>
          <a:lstStyle/>
          <a:p>
            <a:fld id="{650144F6-1F44-484E-96B6-CAB23FCB330B}" type="slidenum">
              <a:rPr lang="en-US" smtClean="0"/>
              <a:t>24</a:t>
            </a:fld>
            <a:endParaRPr lang="en-US"/>
          </a:p>
        </p:txBody>
      </p:sp>
    </p:spTree>
    <p:extLst>
      <p:ext uri="{BB962C8B-B14F-4D97-AF65-F5344CB8AC3E}">
        <p14:creationId xmlns:p14="http://schemas.microsoft.com/office/powerpoint/2010/main" val="1593253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2</a:t>
            </a:fld>
            <a:endParaRPr lang="en-US"/>
          </a:p>
        </p:txBody>
      </p:sp>
    </p:spTree>
    <p:extLst>
      <p:ext uri="{BB962C8B-B14F-4D97-AF65-F5344CB8AC3E}">
        <p14:creationId xmlns:p14="http://schemas.microsoft.com/office/powerpoint/2010/main" val="998604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650144F6-1F44-484E-96B6-CAB23FCB330B}" type="slidenum">
              <a:rPr lang="en-US" smtClean="0"/>
              <a:t>25</a:t>
            </a:fld>
            <a:endParaRPr lang="en-US"/>
          </a:p>
        </p:txBody>
      </p:sp>
    </p:spTree>
    <p:extLst>
      <p:ext uri="{BB962C8B-B14F-4D97-AF65-F5344CB8AC3E}">
        <p14:creationId xmlns:p14="http://schemas.microsoft.com/office/powerpoint/2010/main" val="1266027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9874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9071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941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139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9E28FE-555D-491E-ADDD-1E9E94D78D05}" type="slidenum">
              <a:rPr lang="en-PH" smtClean="0"/>
              <a:t>30</a:t>
            </a:fld>
            <a:endParaRPr lang="en-PH"/>
          </a:p>
        </p:txBody>
      </p:sp>
    </p:spTree>
    <p:extLst>
      <p:ext uri="{BB962C8B-B14F-4D97-AF65-F5344CB8AC3E}">
        <p14:creationId xmlns:p14="http://schemas.microsoft.com/office/powerpoint/2010/main" val="439616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fld id="{36E49C33-A899-4080-B833-E3FCF70FA0F1}" type="slidenum">
              <a:rPr lang="ru-RU" smtClean="0"/>
              <a:t>31</a:t>
            </a:fld>
            <a:endParaRPr lang="ru-RU"/>
          </a:p>
        </p:txBody>
      </p:sp>
    </p:spTree>
    <p:extLst>
      <p:ext uri="{BB962C8B-B14F-4D97-AF65-F5344CB8AC3E}">
        <p14:creationId xmlns:p14="http://schemas.microsoft.com/office/powerpoint/2010/main" val="1282222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to have </a:t>
            </a:r>
            <a:r>
              <a:rPr lang="en-US" b="1" dirty="0"/>
              <a:t>Near-CDP </a:t>
            </a:r>
            <a:r>
              <a:rPr lang="en-US" i="1" dirty="0"/>
              <a:t>term</a:t>
            </a:r>
            <a:r>
              <a:rPr lang="en-US" dirty="0"/>
              <a:t> in our previous user guide and marketing materials.</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530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latin typeface="Tahoma" panose="020B0604030504040204" pitchFamily="34" charset="0"/>
              </a:rPr>
              <a:t>CDP Component break down and data 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latin typeface="Tahoma" panose="020B0604030504040204" pitchFamily="34" charset="0"/>
              </a:rPr>
              <a:t>CDP Coordinator</a:t>
            </a:r>
            <a:r>
              <a:rPr lang="it-IT" sz="1200" kern="0" noProof="0">
                <a:solidFill>
                  <a:schemeClr val="bg1"/>
                </a:solidFill>
                <a:latin typeface="Tahoma" panose="020B0604030504040204" pitchFamily="34" charset="0"/>
                <a:cs typeface="Arial" panose="020B0604020202020204" pitchFamily="34" charset="0"/>
              </a:rPr>
              <a:t>:  </a:t>
            </a:r>
            <a:r>
              <a:rPr lang="it-IT" sz="1200" kern="0">
                <a:solidFill>
                  <a:schemeClr val="bg1"/>
                </a:solidFill>
                <a:latin typeface="Tahoma" panose="020B0604030504040204" pitchFamily="34" charset="0"/>
                <a:ea typeface="Gotham Book" charset="0"/>
                <a:cs typeface="Arial" panose="020B0604020202020204" pitchFamily="34" charset="0"/>
              </a:rPr>
              <a:t>Top level manager  (rules everything) Communicates with vCenter Assigns replica tasks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Source Filter:    Runs in Esxi and intercepts IO requests, One filters instance is used per Vdisk. </a:t>
            </a:r>
            <a:br>
              <a:rPr lang="en-US"/>
            </a:br>
            <a:r>
              <a:rPr lang="en-US"/>
              <a:t>Note:  in order to configure the filter on a new cluster node user needs to go through “Manage I/O filters” wizard.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Source Daemon:  One per ESXI and acts a the Admin of that Host to communicate with the CDP coordinator and Source Proxy and Filter,  Relays proxy and traffic routes back to Coordinator. Traffic Cop</a:t>
            </a:r>
          </a:p>
          <a:p>
            <a:endParaRPr lang="en-US"/>
          </a:p>
          <a:p>
            <a:r>
              <a:rPr lang="en-US"/>
              <a:t>Source Proxy: The Workhorse </a:t>
            </a:r>
            <a:r>
              <a:rPr lang="it-IT" sz="1200" kern="0">
                <a:solidFill>
                  <a:schemeClr val="bg1"/>
                </a:solidFill>
                <a:latin typeface="Tahoma" panose="020B0604030504040204" pitchFamily="34" charset="0"/>
                <a:ea typeface="Gotham Book" charset="0"/>
                <a:cs typeface="Arial" panose="020B0604020202020204" pitchFamily="34" charset="0"/>
              </a:rPr>
              <a:t>Aggregates</a:t>
            </a:r>
            <a:r>
              <a:rPr lang="en-US"/>
              <a:t> changes from filter, stores them in Ram and Disk, creates the Replicate states, does source side Compression and Encryption.  </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Target Proxy: Receives blocks from Source proxy and  then </a:t>
            </a:r>
            <a:r>
              <a:rPr lang="en-US" sz="1200" kern="0">
                <a:solidFill>
                  <a:schemeClr val="bg1"/>
                </a:solidFill>
                <a:latin typeface="Tahoma" panose="020B0604030504040204" pitchFamily="34" charset="0"/>
                <a:ea typeface="Gotham Book" charset="0"/>
                <a:cs typeface="Arial" panose="020B0604020202020204" pitchFamily="34" charset="0"/>
              </a:rPr>
              <a:t>Decompresses &amp; decrypts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solidFill>
                <a:schemeClr val="bg1"/>
              </a:solidFill>
              <a:latin typeface="Tahoma" panose="020B0604030504040204" pitchFamily="34" charset="0"/>
              <a:ea typeface="Gotham Book"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latin typeface="Tahoma" panose="020B0604030504040204" pitchFamily="34" charset="0"/>
              </a:rPr>
              <a:t>Target Daemon &amp; Filter: </a:t>
            </a:r>
            <a:r>
              <a:rPr lang="it-IT" sz="1200" kern="0">
                <a:solidFill>
                  <a:schemeClr val="bg1"/>
                </a:solidFill>
                <a:latin typeface="Tahoma" panose="020B0604030504040204" pitchFamily="34" charset="0"/>
                <a:ea typeface="Gotham Book" charset="0"/>
                <a:cs typeface="Arial" panose="020B0604020202020204" pitchFamily="34" charset="0"/>
              </a:rPr>
              <a:t>Daemon completes the writes to datastore, Filter stays inactive until Failover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solidFill>
                <a:schemeClr val="bg1"/>
              </a:solidFill>
              <a:latin typeface="Tahoma" panose="020B0604030504040204" pitchFamily="34" charset="0"/>
              <a:ea typeface="Gotham Book"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solidFill>
                <a:schemeClr val="bg1"/>
              </a:solidFill>
              <a:latin typeface="Tahoma" panose="020B0604030504040204" pitchFamily="34" charset="0"/>
              <a:ea typeface="Gotham Book"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br>
              <a:rPr lang="en-US"/>
            </a:br>
            <a:r>
              <a:rPr lang="en-US"/>
              <a:t>Filter on target side only active for failback</a:t>
            </a:r>
            <a:br>
              <a:rPr lang="en-US"/>
            </a:br>
            <a:br>
              <a:rPr lang="en-US"/>
            </a:br>
            <a:endParaRPr lang="de-AT"/>
          </a:p>
        </p:txBody>
      </p:sp>
      <p:sp>
        <p:nvSpPr>
          <p:cNvPr id="4" name="Slide Number Placeholder 3"/>
          <p:cNvSpPr>
            <a:spLocks noGrp="1"/>
          </p:cNvSpPr>
          <p:nvPr>
            <p:ph type="sldNum" sz="quarter" idx="5"/>
          </p:nvPr>
        </p:nvSpPr>
        <p:spPr/>
        <p:txBody>
          <a:bodyPr/>
          <a:lstStyle/>
          <a:p>
            <a:fld id="{650144F6-1F44-484E-96B6-CAB23FCB330B}" type="slidenum">
              <a:rPr lang="en-US" smtClean="0"/>
              <a:t>4</a:t>
            </a:fld>
            <a:endParaRPr lang="en-US"/>
          </a:p>
        </p:txBody>
      </p:sp>
    </p:spTree>
    <p:extLst>
      <p:ext uri="{BB962C8B-B14F-4D97-AF65-F5344CB8AC3E}">
        <p14:creationId xmlns:p14="http://schemas.microsoft.com/office/powerpoint/2010/main" val="420755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CDP offers the ability for both Short term and long-term retention that you can choose to use either or both together in one Job.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Limitations: no vCloud Director or Veeam Cloud Connect support, no VAO in v1 (will come later)</a:t>
            </a:r>
          </a:p>
          <a:p>
            <a:endParaRPr lang="en-US"/>
          </a:p>
        </p:txBody>
      </p:sp>
      <p:sp>
        <p:nvSpPr>
          <p:cNvPr id="4" name="Slide Number Placeholder 3"/>
          <p:cNvSpPr>
            <a:spLocks noGrp="1"/>
          </p:cNvSpPr>
          <p:nvPr>
            <p:ph type="sldNum" sz="quarter" idx="5"/>
          </p:nvPr>
        </p:nvSpPr>
        <p:spPr/>
        <p:txBody>
          <a:bodyPr/>
          <a:lstStyle/>
          <a:p>
            <a:fld id="{EB1E21F3-EC1C-C846-B073-4D833FE501A7}" type="slidenum">
              <a:rPr lang="en-US" smtClean="0"/>
              <a:t>5</a:t>
            </a:fld>
            <a:endParaRPr lang="en-US"/>
          </a:p>
        </p:txBody>
      </p:sp>
    </p:spTree>
    <p:extLst>
      <p:ext uri="{BB962C8B-B14F-4D97-AF65-F5344CB8AC3E}">
        <p14:creationId xmlns:p14="http://schemas.microsoft.com/office/powerpoint/2010/main" val="2571950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Failover to</a:t>
            </a:r>
          </a:p>
          <a:p>
            <a:pPr marL="457189" indent="-457189">
              <a:buFont typeface="Arial" panose="020B0604020202020204" pitchFamily="34" charset="0"/>
              <a:buChar char="•"/>
            </a:pPr>
            <a:r>
              <a:rPr lang="en-US" noProof="0"/>
              <a:t>latest state (crash-consistent)</a:t>
            </a:r>
          </a:p>
          <a:p>
            <a:pPr marL="457189" indent="-457189">
              <a:buFont typeface="Arial" panose="020B0604020202020204" pitchFamily="34" charset="0"/>
              <a:buChar char="•"/>
            </a:pPr>
            <a:r>
              <a:rPr lang="en-US" noProof="0"/>
              <a:t>Point-in-time within short-term retention (crash-consistent)</a:t>
            </a:r>
          </a:p>
          <a:p>
            <a:endParaRPr lang="en-US"/>
          </a:p>
          <a:p>
            <a:r>
              <a:rPr lang="en-US" noProof="0"/>
              <a:t>Permanent failover &amp; Failback</a:t>
            </a:r>
          </a:p>
          <a:p>
            <a:pPr marL="457189" indent="-457189">
              <a:buFont typeface="Arial" panose="020B0604020202020204" pitchFamily="34" charset="0"/>
              <a:buChar char="•"/>
            </a:pPr>
            <a:r>
              <a:rPr lang="en-US" noProof="0"/>
              <a:t>Like existing replication jobs</a:t>
            </a:r>
          </a:p>
          <a:p>
            <a:endParaRPr lang="en-US"/>
          </a:p>
        </p:txBody>
      </p:sp>
      <p:sp>
        <p:nvSpPr>
          <p:cNvPr id="4" name="Slide Number Placeholder 3"/>
          <p:cNvSpPr>
            <a:spLocks noGrp="1"/>
          </p:cNvSpPr>
          <p:nvPr>
            <p:ph type="sldNum" sz="quarter" idx="5"/>
          </p:nvPr>
        </p:nvSpPr>
        <p:spPr/>
        <p:txBody>
          <a:bodyPr/>
          <a:lstStyle/>
          <a:p>
            <a:fld id="{EB1E21F3-EC1C-C846-B073-4D833FE501A7}" type="slidenum">
              <a:rPr lang="en-US" smtClean="0"/>
              <a:t>6</a:t>
            </a:fld>
            <a:endParaRPr lang="en-US"/>
          </a:p>
        </p:txBody>
      </p:sp>
    </p:spTree>
    <p:extLst>
      <p:ext uri="{BB962C8B-B14F-4D97-AF65-F5344CB8AC3E}">
        <p14:creationId xmlns:p14="http://schemas.microsoft.com/office/powerpoint/2010/main" val="3439665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Long term retention point (application-aware or crash-consistent)</a:t>
            </a:r>
          </a:p>
          <a:p>
            <a:endParaRPr lang="en-US"/>
          </a:p>
          <a:p>
            <a:r>
              <a:rPr lang="en-US" noProof="0"/>
              <a:t>Permanent failover &amp; Failback</a:t>
            </a:r>
          </a:p>
          <a:p>
            <a:pPr marL="457189" indent="-457189">
              <a:buFont typeface="Arial" panose="020B0604020202020204" pitchFamily="34" charset="0"/>
              <a:buChar char="•"/>
            </a:pPr>
            <a:r>
              <a:rPr lang="en-US" noProof="0"/>
              <a:t>Like existing replication jobs</a:t>
            </a:r>
          </a:p>
          <a:p>
            <a:endParaRPr lang="en-US"/>
          </a:p>
        </p:txBody>
      </p:sp>
      <p:sp>
        <p:nvSpPr>
          <p:cNvPr id="4" name="Slide Number Placeholder 3"/>
          <p:cNvSpPr>
            <a:spLocks noGrp="1"/>
          </p:cNvSpPr>
          <p:nvPr>
            <p:ph type="sldNum" sz="quarter" idx="5"/>
          </p:nvPr>
        </p:nvSpPr>
        <p:spPr/>
        <p:txBody>
          <a:bodyPr/>
          <a:lstStyle/>
          <a:p>
            <a:fld id="{EB1E21F3-EC1C-C846-B073-4D833FE501A7}" type="slidenum">
              <a:rPr lang="en-US" smtClean="0"/>
              <a:t>7</a:t>
            </a:fld>
            <a:endParaRPr lang="en-US"/>
          </a:p>
        </p:txBody>
      </p:sp>
    </p:spTree>
    <p:extLst>
      <p:ext uri="{BB962C8B-B14F-4D97-AF65-F5344CB8AC3E}">
        <p14:creationId xmlns:p14="http://schemas.microsoft.com/office/powerpoint/2010/main" val="386240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1E21F3-EC1C-C846-B073-4D833FE501A7}" type="slidenum">
              <a:rPr lang="en-US" smtClean="0"/>
              <a:t>9</a:t>
            </a:fld>
            <a:endParaRPr lang="en-US"/>
          </a:p>
        </p:txBody>
      </p:sp>
    </p:spTree>
    <p:extLst>
      <p:ext uri="{BB962C8B-B14F-4D97-AF65-F5344CB8AC3E}">
        <p14:creationId xmlns:p14="http://schemas.microsoft.com/office/powerpoint/2010/main" val="1490006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8173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6800D1-0974-400C-8BFF-FCD0EDB6CD3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59999" y="393167"/>
            <a:ext cx="1514793" cy="273183"/>
          </a:xfrm>
          <a:prstGeom prst="rect">
            <a:avLst/>
          </a:prstGeom>
        </p:spPr>
      </p:pic>
      <p:sp>
        <p:nvSpPr>
          <p:cNvPr id="3" name="Picture Placeholder 2">
            <a:extLst>
              <a:ext uri="{FF2B5EF4-FFF2-40B4-BE49-F238E27FC236}">
                <a16:creationId xmlns:a16="http://schemas.microsoft.com/office/drawing/2014/main" id="{76ACDD46-5FD6-43CE-A42F-7F4643D73479}"/>
              </a:ext>
            </a:extLst>
          </p:cNvPr>
          <p:cNvSpPr>
            <a:spLocks noGrp="1"/>
          </p:cNvSpPr>
          <p:nvPr>
            <p:ph type="pic" sz="quarter" idx="13"/>
          </p:nvPr>
        </p:nvSpPr>
        <p:spPr>
          <a:xfrm>
            <a:off x="359999" y="3711344"/>
            <a:ext cx="792000" cy="792000"/>
          </a:xfrm>
          <a:prstGeom prst="roundRect">
            <a:avLst>
              <a:gd name="adj" fmla="val 10109"/>
            </a:avLst>
          </a:prstGeom>
        </p:spPr>
        <p:txBody>
          <a:bodyPr anchor="ctr"/>
          <a:lstStyle>
            <a:lvl1pPr marL="0" indent="0">
              <a:buNone/>
              <a:defRPr sz="1200"/>
            </a:lvl1pPr>
          </a:lstStyle>
          <a:p>
            <a:r>
              <a:rPr lang="en-US"/>
              <a:t>Click icon to add picture</a:t>
            </a:r>
            <a:endParaRPr lang="en-US" dirty="0"/>
          </a:p>
        </p:txBody>
      </p:sp>
      <p:sp>
        <p:nvSpPr>
          <p:cNvPr id="15" name="Text Placeholder 14">
            <a:extLst>
              <a:ext uri="{FF2B5EF4-FFF2-40B4-BE49-F238E27FC236}">
                <a16:creationId xmlns:a16="http://schemas.microsoft.com/office/drawing/2014/main" id="{8BAA114B-817D-4139-97BE-4AA934DAB5FA}"/>
              </a:ext>
            </a:extLst>
          </p:cNvPr>
          <p:cNvSpPr>
            <a:spLocks noGrp="1"/>
          </p:cNvSpPr>
          <p:nvPr>
            <p:ph type="body" sz="quarter" idx="18" hasCustomPrompt="1"/>
          </p:nvPr>
        </p:nvSpPr>
        <p:spPr>
          <a:xfrm>
            <a:off x="1289952" y="3635375"/>
            <a:ext cx="2420988" cy="341632"/>
          </a:xfrm>
          <a:prstGeom prst="rect">
            <a:avLst/>
          </a:prstGeom>
        </p:spPr>
        <p:txBody>
          <a:bodyPr wrap="square" lIns="0">
            <a:spAutoFit/>
          </a:bodyPr>
          <a:lstStyle>
            <a:lvl1pPr marL="0" indent="0">
              <a:buNone/>
              <a:defRPr sz="1800"/>
            </a:lvl1pPr>
          </a:lstStyle>
          <a:p>
            <a:pPr lvl="0"/>
            <a:r>
              <a:rPr lang="en-US" dirty="0"/>
              <a:t>Speaker Name</a:t>
            </a:r>
          </a:p>
        </p:txBody>
      </p:sp>
      <p:sp>
        <p:nvSpPr>
          <p:cNvPr id="18" name="Text Placeholder 17">
            <a:extLst>
              <a:ext uri="{FF2B5EF4-FFF2-40B4-BE49-F238E27FC236}">
                <a16:creationId xmlns:a16="http://schemas.microsoft.com/office/drawing/2014/main" id="{E857A6C7-4617-40A4-978D-081D073C68FA}"/>
              </a:ext>
            </a:extLst>
          </p:cNvPr>
          <p:cNvSpPr>
            <a:spLocks noGrp="1"/>
          </p:cNvSpPr>
          <p:nvPr>
            <p:ph type="body" sz="quarter" idx="20" hasCustomPrompt="1"/>
          </p:nvPr>
        </p:nvSpPr>
        <p:spPr>
          <a:xfrm>
            <a:off x="1289952" y="4063323"/>
            <a:ext cx="2420988" cy="492125"/>
          </a:xfrm>
          <a:prstGeom prst="rect">
            <a:avLst/>
          </a:prstGeom>
        </p:spPr>
        <p:txBody>
          <a:bodyPr lIns="0"/>
          <a:lstStyle>
            <a:lvl1pPr marL="0" indent="0">
              <a:buNone/>
              <a:defRPr sz="1400"/>
            </a:lvl1pPr>
          </a:lstStyle>
          <a:p>
            <a:r>
              <a:rPr lang="en-IN"/>
              <a:t>Job Title</a:t>
            </a:r>
          </a:p>
          <a:p>
            <a:r>
              <a:rPr lang="en-IN"/>
              <a:t>   Email</a:t>
            </a:r>
            <a:endParaRPr lang="en-IN" dirty="0"/>
          </a:p>
        </p:txBody>
      </p:sp>
      <p:sp>
        <p:nvSpPr>
          <p:cNvPr id="24" name="Text Placeholder 5">
            <a:extLst>
              <a:ext uri="{FF2B5EF4-FFF2-40B4-BE49-F238E27FC236}">
                <a16:creationId xmlns:a16="http://schemas.microsoft.com/office/drawing/2014/main" id="{8D4EDB69-78E3-4E03-BC8B-4243D85813A1}"/>
              </a:ext>
            </a:extLst>
          </p:cNvPr>
          <p:cNvSpPr>
            <a:spLocks noGrp="1"/>
          </p:cNvSpPr>
          <p:nvPr>
            <p:ph type="body" sz="quarter" idx="10"/>
          </p:nvPr>
        </p:nvSpPr>
        <p:spPr>
          <a:xfrm>
            <a:off x="359999" y="1772275"/>
            <a:ext cx="8425226" cy="1446550"/>
          </a:xfrm>
          <a:prstGeom prst="rect">
            <a:avLst/>
          </a:prstGeom>
        </p:spPr>
        <p:txBody>
          <a:bodyPr wrap="square" lIns="0">
            <a:spAutoFit/>
          </a:bodyPr>
          <a:lstStyle>
            <a:lvl1pPr marL="0" indent="0">
              <a:lnSpc>
                <a:spcPct val="100000"/>
              </a:lnSpc>
              <a:spcBef>
                <a:spcPts val="0"/>
              </a:spcBef>
              <a:buNone/>
              <a:defRPr sz="4400" i="0" spc="0" baseline="0">
                <a:solidFill>
                  <a:schemeClr val="bg1"/>
                </a:solidFill>
                <a:latin typeface="+mj-lt"/>
              </a:defRPr>
            </a:lvl1pPr>
          </a:lstStyle>
          <a:p>
            <a:pPr lvl="0"/>
            <a:r>
              <a:rPr lang="en-US"/>
              <a:t>Click to edit Master text styles</a:t>
            </a:r>
          </a:p>
          <a:p>
            <a:pPr lvl="1"/>
            <a:r>
              <a:rPr lang="en-US"/>
              <a:t>Second level</a:t>
            </a:r>
          </a:p>
        </p:txBody>
      </p:sp>
      <p:sp>
        <p:nvSpPr>
          <p:cNvPr id="21" name="Picture Placeholder 2">
            <a:extLst>
              <a:ext uri="{FF2B5EF4-FFF2-40B4-BE49-F238E27FC236}">
                <a16:creationId xmlns:a16="http://schemas.microsoft.com/office/drawing/2014/main" id="{79B7A579-3BFD-4025-8A79-F4D0240428CB}"/>
              </a:ext>
            </a:extLst>
          </p:cNvPr>
          <p:cNvSpPr>
            <a:spLocks noGrp="1"/>
          </p:cNvSpPr>
          <p:nvPr>
            <p:ph type="pic" sz="quarter" idx="21"/>
          </p:nvPr>
        </p:nvSpPr>
        <p:spPr>
          <a:xfrm>
            <a:off x="3908747" y="3711344"/>
            <a:ext cx="792000" cy="792000"/>
          </a:xfrm>
          <a:prstGeom prst="roundRect">
            <a:avLst>
              <a:gd name="adj" fmla="val 10109"/>
            </a:avLst>
          </a:prstGeom>
        </p:spPr>
        <p:txBody>
          <a:bodyPr anchor="ctr"/>
          <a:lstStyle>
            <a:lvl1pPr marL="0" indent="0">
              <a:buNone/>
              <a:defRPr sz="1200"/>
            </a:lvl1pPr>
          </a:lstStyle>
          <a:p>
            <a:r>
              <a:rPr lang="en-US"/>
              <a:t>Click icon to add picture</a:t>
            </a:r>
            <a:endParaRPr lang="en-US" dirty="0"/>
          </a:p>
        </p:txBody>
      </p:sp>
      <p:sp>
        <p:nvSpPr>
          <p:cNvPr id="22" name="Text Placeholder 14">
            <a:extLst>
              <a:ext uri="{FF2B5EF4-FFF2-40B4-BE49-F238E27FC236}">
                <a16:creationId xmlns:a16="http://schemas.microsoft.com/office/drawing/2014/main" id="{1E4A8CF2-1E21-4460-91C8-C403BE5BAAA2}"/>
              </a:ext>
            </a:extLst>
          </p:cNvPr>
          <p:cNvSpPr>
            <a:spLocks noGrp="1"/>
          </p:cNvSpPr>
          <p:nvPr>
            <p:ph type="body" sz="quarter" idx="22" hasCustomPrompt="1"/>
          </p:nvPr>
        </p:nvSpPr>
        <p:spPr>
          <a:xfrm>
            <a:off x="4838700" y="3635375"/>
            <a:ext cx="2420988" cy="341632"/>
          </a:xfrm>
          <a:prstGeom prst="rect">
            <a:avLst/>
          </a:prstGeom>
        </p:spPr>
        <p:txBody>
          <a:bodyPr wrap="square" lIns="0">
            <a:spAutoFit/>
          </a:bodyPr>
          <a:lstStyle>
            <a:lvl1pPr marL="0" indent="0">
              <a:buNone/>
              <a:defRPr sz="1800"/>
            </a:lvl1pPr>
          </a:lstStyle>
          <a:p>
            <a:pPr lvl="0"/>
            <a:r>
              <a:rPr lang="en-US" dirty="0"/>
              <a:t>Speaker Name</a:t>
            </a:r>
          </a:p>
        </p:txBody>
      </p:sp>
      <p:sp>
        <p:nvSpPr>
          <p:cNvPr id="23" name="Text Placeholder 17">
            <a:extLst>
              <a:ext uri="{FF2B5EF4-FFF2-40B4-BE49-F238E27FC236}">
                <a16:creationId xmlns:a16="http://schemas.microsoft.com/office/drawing/2014/main" id="{ED69CD27-FD8D-4EEC-9E86-9E351CE5A7ED}"/>
              </a:ext>
            </a:extLst>
          </p:cNvPr>
          <p:cNvSpPr>
            <a:spLocks noGrp="1"/>
          </p:cNvSpPr>
          <p:nvPr>
            <p:ph type="body" sz="quarter" idx="23" hasCustomPrompt="1"/>
          </p:nvPr>
        </p:nvSpPr>
        <p:spPr>
          <a:xfrm>
            <a:off x="4838700" y="4063323"/>
            <a:ext cx="2420988" cy="492125"/>
          </a:xfrm>
          <a:prstGeom prst="rect">
            <a:avLst/>
          </a:prstGeom>
        </p:spPr>
        <p:txBody>
          <a:bodyPr lIns="0"/>
          <a:lstStyle>
            <a:lvl1pPr marL="0" indent="0">
              <a:buNone/>
              <a:defRPr sz="1400"/>
            </a:lvl1pPr>
          </a:lstStyle>
          <a:p>
            <a:r>
              <a:rPr lang="en-IN"/>
              <a:t>Job Title</a:t>
            </a:r>
          </a:p>
          <a:p>
            <a:r>
              <a:rPr lang="en-IN"/>
              <a:t>   Email</a:t>
            </a:r>
            <a:endParaRPr lang="en-IN" dirty="0"/>
          </a:p>
        </p:txBody>
      </p:sp>
    </p:spTree>
    <p:extLst>
      <p:ext uri="{BB962C8B-B14F-4D97-AF65-F5344CB8AC3E}">
        <p14:creationId xmlns:p14="http://schemas.microsoft.com/office/powerpoint/2010/main" val="2569877560"/>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98904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479734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nd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85DF6-C71C-4E21-8FAE-B6FFD3D89A4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824423" y="3882079"/>
            <a:ext cx="1495153" cy="269641"/>
          </a:xfrm>
          <a:prstGeom prst="rect">
            <a:avLst/>
          </a:prstGeom>
        </p:spPr>
      </p:pic>
      <p:sp>
        <p:nvSpPr>
          <p:cNvPr id="6" name="Text Placeholder 5"/>
          <p:cNvSpPr>
            <a:spLocks noGrp="1"/>
          </p:cNvSpPr>
          <p:nvPr>
            <p:ph type="body" sz="quarter" idx="10" hasCustomPrompt="1"/>
          </p:nvPr>
        </p:nvSpPr>
        <p:spPr>
          <a:xfrm>
            <a:off x="360238" y="2161159"/>
            <a:ext cx="8423524" cy="821182"/>
          </a:xfrm>
          <a:prstGeom prst="rect">
            <a:avLst/>
          </a:prstGeom>
        </p:spPr>
        <p:txBody>
          <a:bodyPr bIns="36000"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2975431697"/>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Logo and copy">
    <p:spTree>
      <p:nvGrpSpPr>
        <p:cNvPr id="1" name=""/>
        <p:cNvGrpSpPr/>
        <p:nvPr/>
      </p:nvGrpSpPr>
      <p:grpSpPr>
        <a:xfrm>
          <a:off x="0" y="0"/>
          <a:ext cx="0" cy="0"/>
          <a:chOff x="0" y="0"/>
          <a:chExt cx="0" cy="0"/>
        </a:xfrm>
      </p:grpSpPr>
      <p:pic>
        <p:nvPicPr>
          <p:cNvPr id="3" name="Picture 23">
            <a:extLst>
              <a:ext uri="{FF2B5EF4-FFF2-40B4-BE49-F238E27FC236}">
                <a16:creationId xmlns:a16="http://schemas.microsoft.com/office/drawing/2014/main" id="{DE42E065-B9F8-43D6-84E6-71442472AED2}"/>
              </a:ext>
            </a:extLst>
          </p:cNvPr>
          <p:cNvPicPr>
            <a:picLocks noChangeAspect="1"/>
          </p:cNvPicPr>
          <p:nvPr userDrawn="1"/>
        </p:nvPicPr>
        <p:blipFill>
          <a:blip r:embed="rId2" cstate="hqprint">
            <a:alphaModFix amt="40000"/>
            <a:extLst>
              <a:ext uri="{28A0092B-C50C-407E-A947-70E740481C1C}">
                <a14:useLocalDpi xmlns:a14="http://schemas.microsoft.com/office/drawing/2010/main"/>
              </a:ext>
            </a:extLst>
          </a:blip>
          <a:stretch>
            <a:fillRect/>
          </a:stretch>
        </p:blipFill>
        <p:spPr>
          <a:xfrm>
            <a:off x="8249679" y="4943158"/>
            <a:ext cx="526732" cy="94992"/>
          </a:xfrm>
          <a:prstGeom prst="rect">
            <a:avLst/>
          </a:prstGeom>
          <a:effectLst/>
        </p:spPr>
      </p:pic>
      <p:sp>
        <p:nvSpPr>
          <p:cNvPr id="4" name="TextBox 3">
            <a:extLst>
              <a:ext uri="{FF2B5EF4-FFF2-40B4-BE49-F238E27FC236}">
                <a16:creationId xmlns:a16="http://schemas.microsoft.com/office/drawing/2014/main" id="{E5CCF322-774A-4345-B3F7-E52A3D13B5D4}"/>
              </a:ext>
            </a:extLst>
          </p:cNvPr>
          <p:cNvSpPr txBox="1"/>
          <p:nvPr userDrawn="1"/>
        </p:nvSpPr>
        <p:spPr>
          <a:xfrm>
            <a:off x="365761" y="4963256"/>
            <a:ext cx="3667671"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2021 Veeam Software. Confidential information. All rights reserved. All trademarks are the property of their respective owners.</a:t>
            </a:r>
          </a:p>
        </p:txBody>
      </p:sp>
    </p:spTree>
    <p:extLst>
      <p:ext uri="{BB962C8B-B14F-4D97-AF65-F5344CB8AC3E}">
        <p14:creationId xmlns:p14="http://schemas.microsoft.com/office/powerpoint/2010/main" val="238628823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51394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ota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720941"/>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E76FCE4-4947-4368-B296-E442B74FBFF0}"/>
              </a:ext>
            </a:extLst>
          </p:cNvPr>
          <p:cNvSpPr>
            <a:spLocks noGrp="1"/>
          </p:cNvSpPr>
          <p:nvPr>
            <p:ph type="pic" sz="quarter" idx="10" hasCustomPrompt="1"/>
          </p:nvPr>
        </p:nvSpPr>
        <p:spPr>
          <a:xfrm>
            <a:off x="0" y="0"/>
            <a:ext cx="9144000" cy="5143500"/>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a:lstStyle>
            <a:lvl1pPr marL="0" marR="0" indent="0" algn="l" defTabSz="686030" rtl="0" eaLnBrk="1" fontAlgn="auto" latinLnBrk="0" hangingPunct="1">
              <a:lnSpc>
                <a:spcPct val="90000"/>
              </a:lnSpc>
              <a:spcBef>
                <a:spcPct val="20000"/>
              </a:spcBef>
              <a:spcAft>
                <a:spcPts val="0"/>
              </a:spcAft>
              <a:buClrTx/>
              <a:buSzPct val="90000"/>
              <a:buFont typeface="+mj-lt"/>
              <a:buNone/>
              <a:tabLst/>
              <a:defRPr sz="1600"/>
            </a:lvl1pPr>
          </a:lstStyle>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p:txBody>
      </p:sp>
      <p:sp>
        <p:nvSpPr>
          <p:cNvPr id="2" name="Title Placeholder 1">
            <a:extLst>
              <a:ext uri="{FF2B5EF4-FFF2-40B4-BE49-F238E27FC236}">
                <a16:creationId xmlns:a16="http://schemas.microsoft.com/office/drawing/2014/main" id="{6F1B78CA-C852-440F-8BA5-EB36DD122740}"/>
              </a:ext>
            </a:extLst>
          </p:cNvPr>
          <p:cNvSpPr>
            <a:spLocks noGrp="1"/>
          </p:cNvSpPr>
          <p:nvPr>
            <p:ph type="title"/>
          </p:nvPr>
        </p:nvSpPr>
        <p:spPr>
          <a:xfrm>
            <a:off x="360003" y="2039353"/>
            <a:ext cx="3646514" cy="1006606"/>
          </a:xfrm>
          <a:prstGeom prst="rect">
            <a:avLst/>
          </a:prstGeom>
        </p:spPr>
        <p:txBody>
          <a:bodyPr vert="horz" wrap="square" lIns="0" tIns="0" rIns="0" bIns="0" rtlCol="0" anchor="t">
            <a:spAutoFit/>
          </a:bodyPr>
          <a:lstStyle>
            <a:lvl1pPr>
              <a:defRPr sz="3600"/>
            </a:lvl1pPr>
          </a:lstStyle>
          <a:p>
            <a:r>
              <a:rPr lang="en-US" dirty="0"/>
              <a:t>Click to edit Master title style</a:t>
            </a:r>
          </a:p>
        </p:txBody>
      </p:sp>
      <p:sp>
        <p:nvSpPr>
          <p:cNvPr id="9" name="Text Placeholder 8">
            <a:extLst>
              <a:ext uri="{FF2B5EF4-FFF2-40B4-BE49-F238E27FC236}">
                <a16:creationId xmlns:a16="http://schemas.microsoft.com/office/drawing/2014/main" id="{B5999B23-3FB2-4647-810B-271917018B0C}"/>
              </a:ext>
            </a:extLst>
          </p:cNvPr>
          <p:cNvSpPr>
            <a:spLocks noGrp="1"/>
          </p:cNvSpPr>
          <p:nvPr>
            <p:ph type="body" sz="quarter" idx="11"/>
          </p:nvPr>
        </p:nvSpPr>
        <p:spPr>
          <a:xfrm>
            <a:off x="360002" y="3242510"/>
            <a:ext cx="3658545" cy="1094873"/>
          </a:xfrm>
          <a:prstGeom prst="rect">
            <a:avLst/>
          </a:prstGeom>
        </p:spPr>
        <p:txBody>
          <a:bodyPr/>
          <a:lstStyle>
            <a:lvl1pPr marL="0" indent="0">
              <a:buNone/>
              <a:defRPr sz="2000"/>
            </a:lvl1pPr>
          </a:lstStyle>
          <a:p>
            <a:pPr lvl="0"/>
            <a:r>
              <a:rPr lang="en-US" dirty="0"/>
              <a:t>Click to edit Master text</a:t>
            </a:r>
          </a:p>
        </p:txBody>
      </p:sp>
    </p:spTree>
    <p:extLst>
      <p:ext uri="{BB962C8B-B14F-4D97-AF65-F5344CB8AC3E}">
        <p14:creationId xmlns:p14="http://schemas.microsoft.com/office/powerpoint/2010/main" val="195973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brigh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1" y="1018801"/>
            <a:ext cx="8395380" cy="3781800"/>
          </a:xfrm>
        </p:spPr>
        <p:txBody>
          <a:bodyPr>
            <a:noAutofit/>
          </a:bodyPr>
          <a:lstStyle>
            <a:lvl1pPr>
              <a:defRPr>
                <a:solidFill>
                  <a:schemeClr val="tx1">
                    <a:lumMod val="75000"/>
                    <a:lumOff val="25000"/>
                  </a:schemeClr>
                </a:solidFill>
              </a:defRPr>
            </a:lvl1pPr>
            <a:lvl2pPr>
              <a:buClr>
                <a:schemeClr val="tx1">
                  <a:lumMod val="75000"/>
                  <a:lumOff val="25000"/>
                </a:schemeClr>
              </a:buClr>
              <a:defRPr>
                <a:solidFill>
                  <a:schemeClr val="tx1">
                    <a:lumMod val="75000"/>
                    <a:lumOff val="25000"/>
                  </a:schemeClr>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FF94289D-CD76-4E0C-A54E-7C67B36C0809}"/>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Tree>
    <p:extLst>
      <p:ext uri="{BB962C8B-B14F-4D97-AF65-F5344CB8AC3E}">
        <p14:creationId xmlns:p14="http://schemas.microsoft.com/office/powerpoint/2010/main" val="703470195"/>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layout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28E1C-002B-4864-BEFA-FD4ED80D516C}"/>
              </a:ext>
            </a:extLst>
          </p:cNvPr>
          <p:cNvSpPr/>
          <p:nvPr userDrawn="1"/>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58776" y="2995862"/>
            <a:ext cx="2594977" cy="1720821"/>
          </a:xfrm>
        </p:spPr>
        <p:txBody>
          <a:bodyPr>
            <a:noAutofit/>
          </a:bodyPr>
          <a:lstStyle>
            <a:lvl1pPr>
              <a:defRPr>
                <a:solidFill>
                  <a:schemeClr val="bg1"/>
                </a:solidFill>
              </a:defRPr>
            </a:lvl1pPr>
            <a:lvl2pPr marL="342900" indent="-342900">
              <a:buClr>
                <a:schemeClr val="bg1"/>
              </a:buClr>
              <a:buFont typeface="Arial" panose="020B0604020202020204" pitchFamily="34" charset="0"/>
              <a:buChar char="•"/>
              <a:defRPr>
                <a:solidFill>
                  <a:schemeClr val="bg1"/>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177C0316-B0C5-4D37-9BAD-04616A389F3C}"/>
              </a:ext>
            </a:extLst>
          </p:cNvPr>
          <p:cNvSpPr txBox="1"/>
          <p:nvPr userDrawn="1"/>
        </p:nvSpPr>
        <p:spPr>
          <a:xfrm>
            <a:off x="3614289" y="4972049"/>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a:xfrm>
            <a:off x="358776" y="1561097"/>
            <a:ext cx="2582946" cy="730919"/>
          </a:xfrm>
        </p:spPr>
        <p:txBody>
          <a:bodyPr/>
          <a:lstStyle>
            <a:lvl1pPr>
              <a:defRPr>
                <a:solidFill>
                  <a:srgbClr val="93EB20"/>
                </a:solidFill>
              </a:defRPr>
            </a:lvl1pPr>
          </a:lstStyle>
          <a:p>
            <a:endParaRPr lang="en-US" dirty="0"/>
          </a:p>
        </p:txBody>
      </p:sp>
      <p:sp>
        <p:nvSpPr>
          <p:cNvPr id="8" name="Text Placeholder 7">
            <a:extLst>
              <a:ext uri="{FF2B5EF4-FFF2-40B4-BE49-F238E27FC236}">
                <a16:creationId xmlns:a16="http://schemas.microsoft.com/office/drawing/2014/main" id="{7591D759-83C1-499A-899D-DD9A97261759}"/>
              </a:ext>
            </a:extLst>
          </p:cNvPr>
          <p:cNvSpPr>
            <a:spLocks noGrp="1"/>
          </p:cNvSpPr>
          <p:nvPr>
            <p:ph type="body" sz="quarter" idx="11"/>
          </p:nvPr>
        </p:nvSpPr>
        <p:spPr>
          <a:xfrm>
            <a:off x="3617089" y="428625"/>
            <a:ext cx="5138291" cy="4356735"/>
          </a:xfrm>
        </p:spPr>
        <p:txBody>
          <a:bodyPr/>
          <a:lstStyle/>
          <a:p>
            <a:pPr lvl="0"/>
            <a:r>
              <a:rPr lang="en-US" dirty="0"/>
              <a:t>Click to edit Master text styles</a:t>
            </a:r>
          </a:p>
        </p:txBody>
      </p:sp>
    </p:spTree>
    <p:extLst>
      <p:ext uri="{BB962C8B-B14F-4D97-AF65-F5344CB8AC3E}">
        <p14:creationId xmlns:p14="http://schemas.microsoft.com/office/powerpoint/2010/main" val="6826394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58775" y="2156251"/>
            <a:ext cx="8426450" cy="830997"/>
          </a:xfrm>
          <a:prstGeom prst="rect">
            <a:avLst/>
          </a:prstGeom>
        </p:spPr>
        <p:txBody>
          <a:bodyPr lIns="0"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1226813649"/>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D85DF6-C71C-4E21-8FAE-B6FFD3D89A45}"/>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824423" y="3882079"/>
            <a:ext cx="1495153" cy="269641"/>
          </a:xfrm>
          <a:prstGeom prst="rect">
            <a:avLst/>
          </a:prstGeom>
        </p:spPr>
      </p:pic>
      <p:sp>
        <p:nvSpPr>
          <p:cNvPr id="6" name="Text Placeholder 5"/>
          <p:cNvSpPr>
            <a:spLocks noGrp="1"/>
          </p:cNvSpPr>
          <p:nvPr>
            <p:ph type="body" sz="quarter" idx="10" hasCustomPrompt="1"/>
          </p:nvPr>
        </p:nvSpPr>
        <p:spPr>
          <a:xfrm>
            <a:off x="360238" y="2161159"/>
            <a:ext cx="8423524" cy="821182"/>
          </a:xfrm>
          <a:prstGeom prst="rect">
            <a:avLst/>
          </a:prstGeom>
        </p:spPr>
        <p:txBody>
          <a:bodyPr bIns="36000"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2289411438"/>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spTree>
    <p:extLst>
      <p:ext uri="{BB962C8B-B14F-4D97-AF65-F5344CB8AC3E}">
        <p14:creationId xmlns:p14="http://schemas.microsoft.com/office/powerpoint/2010/main" val="6337174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59999" y="1023938"/>
            <a:ext cx="8425225"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179991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647845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slide ">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6A111CE8-5105-42A2-8DF8-9E10E9150757}"/>
              </a:ext>
            </a:extLst>
          </p:cNvPr>
          <p:cNvSpPr>
            <a:spLocks noGrp="1"/>
          </p:cNvSpPr>
          <p:nvPr>
            <p:ph type="body" sz="quarter" idx="10" hasCustomPrompt="1"/>
          </p:nvPr>
        </p:nvSpPr>
        <p:spPr>
          <a:xfrm>
            <a:off x="358775" y="2286696"/>
            <a:ext cx="2043008" cy="553998"/>
          </a:xfrm>
        </p:spPr>
        <p:txBody>
          <a:bodyPr wrap="square" tIns="0" bIns="72000" anchor="ctr">
            <a:noAutofit/>
          </a:bodyPr>
          <a:lstStyle>
            <a:lvl1pPr>
              <a:defRPr sz="4000"/>
            </a:lvl1pPr>
          </a:lstStyle>
          <a:p>
            <a:pPr lvl="0"/>
            <a:r>
              <a:rPr lang="en-US" dirty="0"/>
              <a:t>Agenda</a:t>
            </a:r>
          </a:p>
        </p:txBody>
      </p:sp>
      <p:sp>
        <p:nvSpPr>
          <p:cNvPr id="33" name="Text Placeholder 32">
            <a:extLst>
              <a:ext uri="{FF2B5EF4-FFF2-40B4-BE49-F238E27FC236}">
                <a16:creationId xmlns:a16="http://schemas.microsoft.com/office/drawing/2014/main" id="{ACEE12E2-DC79-4DB8-8F61-A48797604DF3}"/>
              </a:ext>
            </a:extLst>
          </p:cNvPr>
          <p:cNvSpPr>
            <a:spLocks noGrp="1"/>
          </p:cNvSpPr>
          <p:nvPr>
            <p:ph type="body" sz="quarter" idx="11" hasCustomPrompt="1"/>
          </p:nvPr>
        </p:nvSpPr>
        <p:spPr>
          <a:xfrm>
            <a:off x="2564492" y="158720"/>
            <a:ext cx="600075" cy="215444"/>
          </a:xfrm>
        </p:spPr>
        <p:txBody>
          <a:bodyPr anchor="ctr"/>
          <a:lstStyle>
            <a:lvl1pPr>
              <a:defRPr sz="1400">
                <a:solidFill>
                  <a:srgbClr val="43FFC0"/>
                </a:solidFill>
              </a:defRPr>
            </a:lvl1pPr>
          </a:lstStyle>
          <a:p>
            <a:pPr lvl="0"/>
            <a:r>
              <a:rPr lang="en-US" dirty="0"/>
              <a:t>Time</a:t>
            </a:r>
          </a:p>
        </p:txBody>
      </p:sp>
      <p:sp>
        <p:nvSpPr>
          <p:cNvPr id="34" name="Text Placeholder 32">
            <a:extLst>
              <a:ext uri="{FF2B5EF4-FFF2-40B4-BE49-F238E27FC236}">
                <a16:creationId xmlns:a16="http://schemas.microsoft.com/office/drawing/2014/main" id="{1B0220FB-2BEC-4FFF-B14A-D721C7D2D316}"/>
              </a:ext>
            </a:extLst>
          </p:cNvPr>
          <p:cNvSpPr>
            <a:spLocks noGrp="1"/>
          </p:cNvSpPr>
          <p:nvPr>
            <p:ph type="body" sz="quarter" idx="12" hasCustomPrompt="1"/>
          </p:nvPr>
        </p:nvSpPr>
        <p:spPr>
          <a:xfrm>
            <a:off x="2564492" y="574962"/>
            <a:ext cx="600075" cy="215444"/>
          </a:xfrm>
        </p:spPr>
        <p:txBody>
          <a:bodyPr anchor="ctr"/>
          <a:lstStyle>
            <a:lvl1pPr>
              <a:defRPr sz="1400">
                <a:solidFill>
                  <a:srgbClr val="43FFC0"/>
                </a:solidFill>
              </a:defRPr>
            </a:lvl1pPr>
          </a:lstStyle>
          <a:p>
            <a:pPr lvl="0"/>
            <a:r>
              <a:rPr lang="en-US" dirty="0"/>
              <a:t>Time</a:t>
            </a:r>
          </a:p>
        </p:txBody>
      </p:sp>
      <p:sp>
        <p:nvSpPr>
          <p:cNvPr id="35" name="Text Placeholder 32">
            <a:extLst>
              <a:ext uri="{FF2B5EF4-FFF2-40B4-BE49-F238E27FC236}">
                <a16:creationId xmlns:a16="http://schemas.microsoft.com/office/drawing/2014/main" id="{3A131D73-7C36-4DDC-A6D8-5EAC2443E9E7}"/>
              </a:ext>
            </a:extLst>
          </p:cNvPr>
          <p:cNvSpPr>
            <a:spLocks noGrp="1"/>
          </p:cNvSpPr>
          <p:nvPr>
            <p:ph type="body" sz="quarter" idx="13" hasCustomPrompt="1"/>
          </p:nvPr>
        </p:nvSpPr>
        <p:spPr>
          <a:xfrm>
            <a:off x="2564492" y="995583"/>
            <a:ext cx="600075" cy="215444"/>
          </a:xfrm>
        </p:spPr>
        <p:txBody>
          <a:bodyPr anchor="ctr"/>
          <a:lstStyle>
            <a:lvl1pPr>
              <a:defRPr sz="1400">
                <a:solidFill>
                  <a:srgbClr val="43FFC0"/>
                </a:solidFill>
              </a:defRPr>
            </a:lvl1pPr>
          </a:lstStyle>
          <a:p>
            <a:pPr lvl="0"/>
            <a:r>
              <a:rPr lang="en-US" dirty="0"/>
              <a:t>Time</a:t>
            </a:r>
          </a:p>
        </p:txBody>
      </p:sp>
      <p:sp>
        <p:nvSpPr>
          <p:cNvPr id="36" name="Text Placeholder 32">
            <a:extLst>
              <a:ext uri="{FF2B5EF4-FFF2-40B4-BE49-F238E27FC236}">
                <a16:creationId xmlns:a16="http://schemas.microsoft.com/office/drawing/2014/main" id="{0CBFCC4D-17A1-4AFA-BEB6-A0DE0D2FF595}"/>
              </a:ext>
            </a:extLst>
          </p:cNvPr>
          <p:cNvSpPr>
            <a:spLocks noGrp="1"/>
          </p:cNvSpPr>
          <p:nvPr>
            <p:ph type="body" sz="quarter" idx="14" hasCustomPrompt="1"/>
          </p:nvPr>
        </p:nvSpPr>
        <p:spPr>
          <a:xfrm>
            <a:off x="2564492" y="1413661"/>
            <a:ext cx="600075" cy="215444"/>
          </a:xfrm>
        </p:spPr>
        <p:txBody>
          <a:bodyPr anchor="ctr"/>
          <a:lstStyle>
            <a:lvl1pPr>
              <a:defRPr sz="1400">
                <a:solidFill>
                  <a:srgbClr val="43FFC0"/>
                </a:solidFill>
              </a:defRPr>
            </a:lvl1pPr>
          </a:lstStyle>
          <a:p>
            <a:pPr lvl="0"/>
            <a:r>
              <a:rPr lang="en-US" dirty="0"/>
              <a:t>Time</a:t>
            </a:r>
          </a:p>
        </p:txBody>
      </p:sp>
      <p:sp>
        <p:nvSpPr>
          <p:cNvPr id="37" name="Text Placeholder 32">
            <a:extLst>
              <a:ext uri="{FF2B5EF4-FFF2-40B4-BE49-F238E27FC236}">
                <a16:creationId xmlns:a16="http://schemas.microsoft.com/office/drawing/2014/main" id="{EDFC5E25-A88C-4AA9-9552-A93F5FD62BEC}"/>
              </a:ext>
            </a:extLst>
          </p:cNvPr>
          <p:cNvSpPr>
            <a:spLocks noGrp="1"/>
          </p:cNvSpPr>
          <p:nvPr>
            <p:ph type="body" sz="quarter" idx="15" hasCustomPrompt="1"/>
          </p:nvPr>
        </p:nvSpPr>
        <p:spPr>
          <a:xfrm>
            <a:off x="2564492" y="1826279"/>
            <a:ext cx="600075" cy="215444"/>
          </a:xfrm>
        </p:spPr>
        <p:txBody>
          <a:bodyPr anchor="ctr"/>
          <a:lstStyle>
            <a:lvl1pPr>
              <a:defRPr sz="1400">
                <a:solidFill>
                  <a:srgbClr val="43FFC0"/>
                </a:solidFill>
              </a:defRPr>
            </a:lvl1pPr>
          </a:lstStyle>
          <a:p>
            <a:pPr lvl="0"/>
            <a:r>
              <a:rPr lang="en-US" dirty="0"/>
              <a:t>Time</a:t>
            </a:r>
          </a:p>
        </p:txBody>
      </p:sp>
      <p:sp>
        <p:nvSpPr>
          <p:cNvPr id="38" name="Text Placeholder 32">
            <a:extLst>
              <a:ext uri="{FF2B5EF4-FFF2-40B4-BE49-F238E27FC236}">
                <a16:creationId xmlns:a16="http://schemas.microsoft.com/office/drawing/2014/main" id="{18D336BD-BCE9-4B92-BF82-56EC09C39E22}"/>
              </a:ext>
            </a:extLst>
          </p:cNvPr>
          <p:cNvSpPr>
            <a:spLocks noGrp="1"/>
          </p:cNvSpPr>
          <p:nvPr>
            <p:ph type="body" sz="quarter" idx="16" hasCustomPrompt="1"/>
          </p:nvPr>
        </p:nvSpPr>
        <p:spPr>
          <a:xfrm>
            <a:off x="2564492" y="2239266"/>
            <a:ext cx="600075" cy="215444"/>
          </a:xfrm>
        </p:spPr>
        <p:txBody>
          <a:bodyPr anchor="ctr"/>
          <a:lstStyle>
            <a:lvl1pPr>
              <a:defRPr sz="1400">
                <a:solidFill>
                  <a:srgbClr val="43FFC0"/>
                </a:solidFill>
              </a:defRPr>
            </a:lvl1pPr>
          </a:lstStyle>
          <a:p>
            <a:pPr lvl="0"/>
            <a:r>
              <a:rPr lang="en-US" dirty="0"/>
              <a:t>Time</a:t>
            </a:r>
          </a:p>
        </p:txBody>
      </p:sp>
      <p:sp>
        <p:nvSpPr>
          <p:cNvPr id="39" name="Text Placeholder 32">
            <a:extLst>
              <a:ext uri="{FF2B5EF4-FFF2-40B4-BE49-F238E27FC236}">
                <a16:creationId xmlns:a16="http://schemas.microsoft.com/office/drawing/2014/main" id="{AF1D6194-70A6-40CE-977E-0CF754564911}"/>
              </a:ext>
            </a:extLst>
          </p:cNvPr>
          <p:cNvSpPr>
            <a:spLocks noGrp="1"/>
          </p:cNvSpPr>
          <p:nvPr>
            <p:ph type="body" sz="quarter" idx="17" hasCustomPrompt="1"/>
          </p:nvPr>
        </p:nvSpPr>
        <p:spPr>
          <a:xfrm>
            <a:off x="2564492" y="2653537"/>
            <a:ext cx="600075" cy="215444"/>
          </a:xfrm>
        </p:spPr>
        <p:txBody>
          <a:bodyPr anchor="ctr"/>
          <a:lstStyle>
            <a:lvl1pPr>
              <a:defRPr sz="1400">
                <a:solidFill>
                  <a:schemeClr val="bg1"/>
                </a:solidFill>
              </a:defRPr>
            </a:lvl1pPr>
          </a:lstStyle>
          <a:p>
            <a:pPr lvl="0"/>
            <a:r>
              <a:rPr lang="en-US" dirty="0"/>
              <a:t>Time</a:t>
            </a:r>
          </a:p>
        </p:txBody>
      </p:sp>
      <p:sp>
        <p:nvSpPr>
          <p:cNvPr id="40" name="Text Placeholder 32">
            <a:extLst>
              <a:ext uri="{FF2B5EF4-FFF2-40B4-BE49-F238E27FC236}">
                <a16:creationId xmlns:a16="http://schemas.microsoft.com/office/drawing/2014/main" id="{2FB42E81-80F4-4306-9A58-816A1746E3DB}"/>
              </a:ext>
            </a:extLst>
          </p:cNvPr>
          <p:cNvSpPr>
            <a:spLocks noGrp="1"/>
          </p:cNvSpPr>
          <p:nvPr>
            <p:ph type="body" sz="quarter" idx="18" hasCustomPrompt="1"/>
          </p:nvPr>
        </p:nvSpPr>
        <p:spPr>
          <a:xfrm>
            <a:off x="2564492" y="3071006"/>
            <a:ext cx="600075" cy="215444"/>
          </a:xfrm>
        </p:spPr>
        <p:txBody>
          <a:bodyPr anchor="ctr"/>
          <a:lstStyle>
            <a:lvl1pPr>
              <a:defRPr sz="1400">
                <a:solidFill>
                  <a:srgbClr val="43FFC0"/>
                </a:solidFill>
              </a:defRPr>
            </a:lvl1pPr>
          </a:lstStyle>
          <a:p>
            <a:pPr lvl="0"/>
            <a:r>
              <a:rPr lang="en-US" dirty="0"/>
              <a:t>Time</a:t>
            </a:r>
          </a:p>
        </p:txBody>
      </p:sp>
      <p:sp>
        <p:nvSpPr>
          <p:cNvPr id="41" name="Text Placeholder 32">
            <a:extLst>
              <a:ext uri="{FF2B5EF4-FFF2-40B4-BE49-F238E27FC236}">
                <a16:creationId xmlns:a16="http://schemas.microsoft.com/office/drawing/2014/main" id="{3B8370BD-F774-4BAC-9596-953D61E64D21}"/>
              </a:ext>
            </a:extLst>
          </p:cNvPr>
          <p:cNvSpPr>
            <a:spLocks noGrp="1"/>
          </p:cNvSpPr>
          <p:nvPr>
            <p:ph type="body" sz="quarter" idx="19" hasCustomPrompt="1"/>
          </p:nvPr>
        </p:nvSpPr>
        <p:spPr>
          <a:xfrm>
            <a:off x="2564492" y="3488481"/>
            <a:ext cx="600075" cy="215444"/>
          </a:xfrm>
        </p:spPr>
        <p:txBody>
          <a:bodyPr anchor="ctr"/>
          <a:lstStyle>
            <a:lvl1pPr>
              <a:defRPr sz="1400">
                <a:solidFill>
                  <a:srgbClr val="43FFC0"/>
                </a:solidFill>
              </a:defRPr>
            </a:lvl1pPr>
          </a:lstStyle>
          <a:p>
            <a:pPr lvl="0"/>
            <a:r>
              <a:rPr lang="en-US" dirty="0"/>
              <a:t>Time</a:t>
            </a:r>
          </a:p>
        </p:txBody>
      </p:sp>
      <p:sp>
        <p:nvSpPr>
          <p:cNvPr id="42" name="Text Placeholder 32">
            <a:extLst>
              <a:ext uri="{FF2B5EF4-FFF2-40B4-BE49-F238E27FC236}">
                <a16:creationId xmlns:a16="http://schemas.microsoft.com/office/drawing/2014/main" id="{9B13FADB-F483-4604-9566-8C00210C8213}"/>
              </a:ext>
            </a:extLst>
          </p:cNvPr>
          <p:cNvSpPr>
            <a:spLocks noGrp="1"/>
          </p:cNvSpPr>
          <p:nvPr>
            <p:ph type="body" sz="quarter" idx="20" hasCustomPrompt="1"/>
          </p:nvPr>
        </p:nvSpPr>
        <p:spPr>
          <a:xfrm>
            <a:off x="2564492" y="3905621"/>
            <a:ext cx="600075" cy="215444"/>
          </a:xfrm>
        </p:spPr>
        <p:txBody>
          <a:bodyPr anchor="ctr"/>
          <a:lstStyle>
            <a:lvl1pPr>
              <a:defRPr sz="1400">
                <a:solidFill>
                  <a:srgbClr val="43FFC0"/>
                </a:solidFill>
              </a:defRPr>
            </a:lvl1pPr>
          </a:lstStyle>
          <a:p>
            <a:pPr lvl="0"/>
            <a:r>
              <a:rPr lang="en-US" dirty="0"/>
              <a:t>Time</a:t>
            </a:r>
          </a:p>
        </p:txBody>
      </p:sp>
      <p:sp>
        <p:nvSpPr>
          <p:cNvPr id="43" name="Text Placeholder 32">
            <a:extLst>
              <a:ext uri="{FF2B5EF4-FFF2-40B4-BE49-F238E27FC236}">
                <a16:creationId xmlns:a16="http://schemas.microsoft.com/office/drawing/2014/main" id="{8F4282EE-83F0-4E55-8872-4F79A29AB1F4}"/>
              </a:ext>
            </a:extLst>
          </p:cNvPr>
          <p:cNvSpPr>
            <a:spLocks noGrp="1"/>
          </p:cNvSpPr>
          <p:nvPr>
            <p:ph type="body" sz="quarter" idx="21" hasCustomPrompt="1"/>
          </p:nvPr>
        </p:nvSpPr>
        <p:spPr>
          <a:xfrm>
            <a:off x="2564492" y="4326242"/>
            <a:ext cx="600075" cy="215444"/>
          </a:xfrm>
        </p:spPr>
        <p:txBody>
          <a:bodyPr anchor="ctr"/>
          <a:lstStyle>
            <a:lvl1pPr>
              <a:defRPr sz="1400">
                <a:solidFill>
                  <a:srgbClr val="43FFC0"/>
                </a:solidFill>
              </a:defRPr>
            </a:lvl1pPr>
          </a:lstStyle>
          <a:p>
            <a:pPr lvl="0"/>
            <a:r>
              <a:rPr lang="en-US" dirty="0"/>
              <a:t>Time</a:t>
            </a:r>
          </a:p>
        </p:txBody>
      </p:sp>
      <p:sp>
        <p:nvSpPr>
          <p:cNvPr id="44" name="Text Placeholder 32">
            <a:extLst>
              <a:ext uri="{FF2B5EF4-FFF2-40B4-BE49-F238E27FC236}">
                <a16:creationId xmlns:a16="http://schemas.microsoft.com/office/drawing/2014/main" id="{A0EC6607-79A8-4371-9E8F-0E526366B2B7}"/>
              </a:ext>
            </a:extLst>
          </p:cNvPr>
          <p:cNvSpPr>
            <a:spLocks noGrp="1"/>
          </p:cNvSpPr>
          <p:nvPr>
            <p:ph type="body" sz="quarter" idx="22" hasCustomPrompt="1"/>
          </p:nvPr>
        </p:nvSpPr>
        <p:spPr>
          <a:xfrm>
            <a:off x="2564492" y="4746863"/>
            <a:ext cx="600075" cy="215444"/>
          </a:xfrm>
        </p:spPr>
        <p:txBody>
          <a:bodyPr anchor="ctr"/>
          <a:lstStyle>
            <a:lvl1pPr>
              <a:defRPr sz="1400">
                <a:solidFill>
                  <a:schemeClr val="bg1"/>
                </a:solidFill>
              </a:defRPr>
            </a:lvl1pPr>
          </a:lstStyle>
          <a:p>
            <a:pPr lvl="0"/>
            <a:r>
              <a:rPr lang="en-US" dirty="0"/>
              <a:t>Time</a:t>
            </a:r>
          </a:p>
        </p:txBody>
      </p:sp>
      <p:sp>
        <p:nvSpPr>
          <p:cNvPr id="45" name="Text Placeholder 32">
            <a:extLst>
              <a:ext uri="{FF2B5EF4-FFF2-40B4-BE49-F238E27FC236}">
                <a16:creationId xmlns:a16="http://schemas.microsoft.com/office/drawing/2014/main" id="{1A95914A-14E3-4346-8A69-611FCF70AF94}"/>
              </a:ext>
            </a:extLst>
          </p:cNvPr>
          <p:cNvSpPr>
            <a:spLocks noGrp="1"/>
          </p:cNvSpPr>
          <p:nvPr>
            <p:ph type="body" sz="quarter" idx="23" hasCustomPrompt="1"/>
          </p:nvPr>
        </p:nvSpPr>
        <p:spPr>
          <a:xfrm>
            <a:off x="3656212" y="153922"/>
            <a:ext cx="3529448" cy="223103"/>
          </a:xfrm>
        </p:spPr>
        <p:txBody>
          <a:bodyPr anchor="ctr">
            <a:noAutofit/>
          </a:bodyPr>
          <a:lstStyle>
            <a:lvl1pPr>
              <a:defRPr sz="1200">
                <a:solidFill>
                  <a:schemeClr val="bg1"/>
                </a:solidFill>
              </a:defRPr>
            </a:lvl1pPr>
          </a:lstStyle>
          <a:p>
            <a:pPr lvl="0"/>
            <a:r>
              <a:rPr lang="en-US" dirty="0"/>
              <a:t>Time</a:t>
            </a:r>
          </a:p>
        </p:txBody>
      </p:sp>
      <p:sp>
        <p:nvSpPr>
          <p:cNvPr id="46" name="Text Placeholder 32">
            <a:extLst>
              <a:ext uri="{FF2B5EF4-FFF2-40B4-BE49-F238E27FC236}">
                <a16:creationId xmlns:a16="http://schemas.microsoft.com/office/drawing/2014/main" id="{271CCE4F-DE19-4818-8A0F-D081E683FAA9}"/>
              </a:ext>
            </a:extLst>
          </p:cNvPr>
          <p:cNvSpPr>
            <a:spLocks noGrp="1"/>
          </p:cNvSpPr>
          <p:nvPr>
            <p:ph type="body" sz="quarter" idx="24" hasCustomPrompt="1"/>
          </p:nvPr>
        </p:nvSpPr>
        <p:spPr>
          <a:xfrm>
            <a:off x="3656212" y="574962"/>
            <a:ext cx="3529448" cy="220142"/>
          </a:xfrm>
        </p:spPr>
        <p:txBody>
          <a:bodyPr anchor="ctr">
            <a:noAutofit/>
          </a:bodyPr>
          <a:lstStyle>
            <a:lvl1pPr>
              <a:defRPr sz="1200">
                <a:solidFill>
                  <a:schemeClr val="bg1"/>
                </a:solidFill>
              </a:defRPr>
            </a:lvl1pPr>
          </a:lstStyle>
          <a:p>
            <a:pPr lvl="0"/>
            <a:r>
              <a:rPr lang="en-US" dirty="0"/>
              <a:t>Time</a:t>
            </a:r>
          </a:p>
        </p:txBody>
      </p:sp>
      <p:sp>
        <p:nvSpPr>
          <p:cNvPr id="47" name="Text Placeholder 32">
            <a:extLst>
              <a:ext uri="{FF2B5EF4-FFF2-40B4-BE49-F238E27FC236}">
                <a16:creationId xmlns:a16="http://schemas.microsoft.com/office/drawing/2014/main" id="{4B1F9B2B-DD0D-4AC4-BEBA-B9014DDCE108}"/>
              </a:ext>
            </a:extLst>
          </p:cNvPr>
          <p:cNvSpPr>
            <a:spLocks noGrp="1"/>
          </p:cNvSpPr>
          <p:nvPr>
            <p:ph type="body" sz="quarter" idx="25" hasCustomPrompt="1"/>
          </p:nvPr>
        </p:nvSpPr>
        <p:spPr>
          <a:xfrm>
            <a:off x="3656212" y="995583"/>
            <a:ext cx="3529448" cy="220142"/>
          </a:xfrm>
        </p:spPr>
        <p:txBody>
          <a:bodyPr anchor="ctr">
            <a:noAutofit/>
          </a:bodyPr>
          <a:lstStyle>
            <a:lvl1pPr>
              <a:defRPr sz="1200">
                <a:solidFill>
                  <a:schemeClr val="bg1"/>
                </a:solidFill>
              </a:defRPr>
            </a:lvl1pPr>
          </a:lstStyle>
          <a:p>
            <a:pPr lvl="0"/>
            <a:r>
              <a:rPr lang="en-US" dirty="0"/>
              <a:t>Time</a:t>
            </a:r>
          </a:p>
        </p:txBody>
      </p:sp>
      <p:sp>
        <p:nvSpPr>
          <p:cNvPr id="48" name="Text Placeholder 32">
            <a:extLst>
              <a:ext uri="{FF2B5EF4-FFF2-40B4-BE49-F238E27FC236}">
                <a16:creationId xmlns:a16="http://schemas.microsoft.com/office/drawing/2014/main" id="{6DB60D81-6C41-4C6A-BC78-8544A740EAC3}"/>
              </a:ext>
            </a:extLst>
          </p:cNvPr>
          <p:cNvSpPr>
            <a:spLocks noGrp="1"/>
          </p:cNvSpPr>
          <p:nvPr>
            <p:ph type="body" sz="quarter" idx="26" hasCustomPrompt="1"/>
          </p:nvPr>
        </p:nvSpPr>
        <p:spPr>
          <a:xfrm>
            <a:off x="3656212" y="1413661"/>
            <a:ext cx="3529448" cy="215444"/>
          </a:xfrm>
        </p:spPr>
        <p:txBody>
          <a:bodyPr anchor="ctr">
            <a:noAutofit/>
          </a:bodyPr>
          <a:lstStyle>
            <a:lvl1pPr>
              <a:defRPr sz="1200">
                <a:solidFill>
                  <a:schemeClr val="bg1"/>
                </a:solidFill>
              </a:defRPr>
            </a:lvl1pPr>
          </a:lstStyle>
          <a:p>
            <a:pPr lvl="0"/>
            <a:r>
              <a:rPr lang="en-US" dirty="0"/>
              <a:t>Time</a:t>
            </a:r>
          </a:p>
        </p:txBody>
      </p:sp>
      <p:sp>
        <p:nvSpPr>
          <p:cNvPr id="53" name="Text Placeholder 32">
            <a:extLst>
              <a:ext uri="{FF2B5EF4-FFF2-40B4-BE49-F238E27FC236}">
                <a16:creationId xmlns:a16="http://schemas.microsoft.com/office/drawing/2014/main" id="{02AD0019-124C-4DF8-8ECD-F9FD3CBE7D3F}"/>
              </a:ext>
            </a:extLst>
          </p:cNvPr>
          <p:cNvSpPr>
            <a:spLocks noGrp="1"/>
          </p:cNvSpPr>
          <p:nvPr>
            <p:ph type="body" sz="quarter" idx="27" hasCustomPrompt="1"/>
          </p:nvPr>
        </p:nvSpPr>
        <p:spPr>
          <a:xfrm>
            <a:off x="3656212" y="1826279"/>
            <a:ext cx="3529448" cy="223103"/>
          </a:xfrm>
        </p:spPr>
        <p:txBody>
          <a:bodyPr anchor="ctr">
            <a:noAutofit/>
          </a:bodyPr>
          <a:lstStyle>
            <a:lvl1pPr>
              <a:defRPr sz="1200">
                <a:solidFill>
                  <a:schemeClr val="bg1"/>
                </a:solidFill>
              </a:defRPr>
            </a:lvl1pPr>
          </a:lstStyle>
          <a:p>
            <a:pPr lvl="0"/>
            <a:r>
              <a:rPr lang="en-US" dirty="0"/>
              <a:t>Time</a:t>
            </a:r>
          </a:p>
        </p:txBody>
      </p:sp>
      <p:sp>
        <p:nvSpPr>
          <p:cNvPr id="54" name="Text Placeholder 32">
            <a:extLst>
              <a:ext uri="{FF2B5EF4-FFF2-40B4-BE49-F238E27FC236}">
                <a16:creationId xmlns:a16="http://schemas.microsoft.com/office/drawing/2014/main" id="{D672A5B7-973A-4D82-9A6A-C55FA8723355}"/>
              </a:ext>
            </a:extLst>
          </p:cNvPr>
          <p:cNvSpPr>
            <a:spLocks noGrp="1"/>
          </p:cNvSpPr>
          <p:nvPr>
            <p:ph type="body" sz="quarter" idx="28" hasCustomPrompt="1"/>
          </p:nvPr>
        </p:nvSpPr>
        <p:spPr>
          <a:xfrm>
            <a:off x="3656212" y="2247319"/>
            <a:ext cx="3529448" cy="220142"/>
          </a:xfrm>
        </p:spPr>
        <p:txBody>
          <a:bodyPr anchor="ctr">
            <a:noAutofit/>
          </a:bodyPr>
          <a:lstStyle>
            <a:lvl1pPr>
              <a:defRPr sz="1200">
                <a:solidFill>
                  <a:schemeClr val="bg1"/>
                </a:solidFill>
              </a:defRPr>
            </a:lvl1pPr>
          </a:lstStyle>
          <a:p>
            <a:pPr lvl="0"/>
            <a:r>
              <a:rPr lang="en-US" dirty="0"/>
              <a:t>Time</a:t>
            </a:r>
          </a:p>
        </p:txBody>
      </p:sp>
      <p:sp>
        <p:nvSpPr>
          <p:cNvPr id="55" name="Text Placeholder 32">
            <a:extLst>
              <a:ext uri="{FF2B5EF4-FFF2-40B4-BE49-F238E27FC236}">
                <a16:creationId xmlns:a16="http://schemas.microsoft.com/office/drawing/2014/main" id="{9A9E9E75-F671-4378-828A-57A41032DA14}"/>
              </a:ext>
            </a:extLst>
          </p:cNvPr>
          <p:cNvSpPr>
            <a:spLocks noGrp="1"/>
          </p:cNvSpPr>
          <p:nvPr>
            <p:ph type="body" sz="quarter" idx="29" hasCustomPrompt="1"/>
          </p:nvPr>
        </p:nvSpPr>
        <p:spPr>
          <a:xfrm>
            <a:off x="3656212" y="2667940"/>
            <a:ext cx="3529448" cy="220142"/>
          </a:xfrm>
        </p:spPr>
        <p:txBody>
          <a:bodyPr anchor="ctr">
            <a:noAutofit/>
          </a:bodyPr>
          <a:lstStyle>
            <a:lvl1pPr>
              <a:defRPr sz="1200">
                <a:solidFill>
                  <a:schemeClr val="bg1"/>
                </a:solidFill>
              </a:defRPr>
            </a:lvl1pPr>
          </a:lstStyle>
          <a:p>
            <a:pPr lvl="0"/>
            <a:r>
              <a:rPr lang="en-US" dirty="0"/>
              <a:t>Time</a:t>
            </a:r>
          </a:p>
        </p:txBody>
      </p:sp>
      <p:sp>
        <p:nvSpPr>
          <p:cNvPr id="56" name="Text Placeholder 32">
            <a:extLst>
              <a:ext uri="{FF2B5EF4-FFF2-40B4-BE49-F238E27FC236}">
                <a16:creationId xmlns:a16="http://schemas.microsoft.com/office/drawing/2014/main" id="{F173A791-870F-4DD2-9E55-502DBC415510}"/>
              </a:ext>
            </a:extLst>
          </p:cNvPr>
          <p:cNvSpPr>
            <a:spLocks noGrp="1"/>
          </p:cNvSpPr>
          <p:nvPr>
            <p:ph type="body" sz="quarter" idx="30" hasCustomPrompt="1"/>
          </p:nvPr>
        </p:nvSpPr>
        <p:spPr>
          <a:xfrm>
            <a:off x="3656212" y="3086018"/>
            <a:ext cx="3529448" cy="215444"/>
          </a:xfrm>
        </p:spPr>
        <p:txBody>
          <a:bodyPr anchor="ctr">
            <a:noAutofit/>
          </a:bodyPr>
          <a:lstStyle>
            <a:lvl1pPr>
              <a:defRPr sz="1200">
                <a:solidFill>
                  <a:schemeClr val="bg1"/>
                </a:solidFill>
              </a:defRPr>
            </a:lvl1pPr>
          </a:lstStyle>
          <a:p>
            <a:pPr lvl="0"/>
            <a:r>
              <a:rPr lang="en-US" dirty="0"/>
              <a:t>Time</a:t>
            </a:r>
          </a:p>
        </p:txBody>
      </p:sp>
      <p:sp>
        <p:nvSpPr>
          <p:cNvPr id="57" name="Text Placeholder 32">
            <a:extLst>
              <a:ext uri="{FF2B5EF4-FFF2-40B4-BE49-F238E27FC236}">
                <a16:creationId xmlns:a16="http://schemas.microsoft.com/office/drawing/2014/main" id="{D53C7753-A663-4631-8913-11DA77C2CB11}"/>
              </a:ext>
            </a:extLst>
          </p:cNvPr>
          <p:cNvSpPr>
            <a:spLocks noGrp="1"/>
          </p:cNvSpPr>
          <p:nvPr>
            <p:ph type="body" sz="quarter" idx="31" hasCustomPrompt="1"/>
          </p:nvPr>
        </p:nvSpPr>
        <p:spPr>
          <a:xfrm>
            <a:off x="3656212" y="3487124"/>
            <a:ext cx="3529448" cy="223103"/>
          </a:xfrm>
        </p:spPr>
        <p:txBody>
          <a:bodyPr anchor="ctr">
            <a:noAutofit/>
          </a:bodyPr>
          <a:lstStyle>
            <a:lvl1pPr>
              <a:defRPr sz="1200">
                <a:solidFill>
                  <a:schemeClr val="bg1"/>
                </a:solidFill>
              </a:defRPr>
            </a:lvl1pPr>
          </a:lstStyle>
          <a:p>
            <a:pPr lvl="0"/>
            <a:r>
              <a:rPr lang="en-US" dirty="0"/>
              <a:t>Time</a:t>
            </a:r>
          </a:p>
        </p:txBody>
      </p:sp>
      <p:sp>
        <p:nvSpPr>
          <p:cNvPr id="58" name="Text Placeholder 32">
            <a:extLst>
              <a:ext uri="{FF2B5EF4-FFF2-40B4-BE49-F238E27FC236}">
                <a16:creationId xmlns:a16="http://schemas.microsoft.com/office/drawing/2014/main" id="{B3E46D1C-B7AD-49A3-B354-EE9A0BDAA105}"/>
              </a:ext>
            </a:extLst>
          </p:cNvPr>
          <p:cNvSpPr>
            <a:spLocks noGrp="1"/>
          </p:cNvSpPr>
          <p:nvPr>
            <p:ph type="body" sz="quarter" idx="32" hasCustomPrompt="1"/>
          </p:nvPr>
        </p:nvSpPr>
        <p:spPr>
          <a:xfrm>
            <a:off x="3656212" y="3908164"/>
            <a:ext cx="3529448" cy="220142"/>
          </a:xfrm>
        </p:spPr>
        <p:txBody>
          <a:bodyPr anchor="ctr">
            <a:noAutofit/>
          </a:bodyPr>
          <a:lstStyle>
            <a:lvl1pPr>
              <a:defRPr sz="1200">
                <a:solidFill>
                  <a:schemeClr val="bg1"/>
                </a:solidFill>
              </a:defRPr>
            </a:lvl1pPr>
          </a:lstStyle>
          <a:p>
            <a:pPr lvl="0"/>
            <a:r>
              <a:rPr lang="en-US" dirty="0"/>
              <a:t>Time</a:t>
            </a:r>
          </a:p>
        </p:txBody>
      </p:sp>
      <p:sp>
        <p:nvSpPr>
          <p:cNvPr id="59" name="Text Placeholder 32">
            <a:extLst>
              <a:ext uri="{FF2B5EF4-FFF2-40B4-BE49-F238E27FC236}">
                <a16:creationId xmlns:a16="http://schemas.microsoft.com/office/drawing/2014/main" id="{1ECA8CEA-823C-443E-8BD4-CF52519DCA44}"/>
              </a:ext>
            </a:extLst>
          </p:cNvPr>
          <p:cNvSpPr>
            <a:spLocks noGrp="1"/>
          </p:cNvSpPr>
          <p:nvPr>
            <p:ph type="body" sz="quarter" idx="33" hasCustomPrompt="1"/>
          </p:nvPr>
        </p:nvSpPr>
        <p:spPr>
          <a:xfrm>
            <a:off x="3656212" y="4328785"/>
            <a:ext cx="3529448" cy="220142"/>
          </a:xfrm>
        </p:spPr>
        <p:txBody>
          <a:bodyPr anchor="ctr">
            <a:noAutofit/>
          </a:bodyPr>
          <a:lstStyle>
            <a:lvl1pPr>
              <a:defRPr sz="1200">
                <a:solidFill>
                  <a:schemeClr val="bg1"/>
                </a:solidFill>
              </a:defRPr>
            </a:lvl1pPr>
          </a:lstStyle>
          <a:p>
            <a:pPr lvl="0"/>
            <a:r>
              <a:rPr lang="en-US" dirty="0"/>
              <a:t>Time</a:t>
            </a:r>
          </a:p>
        </p:txBody>
      </p:sp>
      <p:sp>
        <p:nvSpPr>
          <p:cNvPr id="60" name="Text Placeholder 32">
            <a:extLst>
              <a:ext uri="{FF2B5EF4-FFF2-40B4-BE49-F238E27FC236}">
                <a16:creationId xmlns:a16="http://schemas.microsoft.com/office/drawing/2014/main" id="{50D325A8-79DE-4F57-8C45-5AD2A5CCB97F}"/>
              </a:ext>
            </a:extLst>
          </p:cNvPr>
          <p:cNvSpPr>
            <a:spLocks noGrp="1"/>
          </p:cNvSpPr>
          <p:nvPr>
            <p:ph type="body" sz="quarter" idx="34" hasCustomPrompt="1"/>
          </p:nvPr>
        </p:nvSpPr>
        <p:spPr>
          <a:xfrm>
            <a:off x="3656212" y="4746863"/>
            <a:ext cx="3529448" cy="215444"/>
          </a:xfrm>
        </p:spPr>
        <p:txBody>
          <a:bodyPr anchor="ctr">
            <a:noAutofit/>
          </a:bodyPr>
          <a:lstStyle>
            <a:lvl1pPr>
              <a:defRPr sz="1200">
                <a:solidFill>
                  <a:schemeClr val="bg1"/>
                </a:solidFill>
              </a:defRPr>
            </a:lvl1pPr>
          </a:lstStyle>
          <a:p>
            <a:pPr lvl="0"/>
            <a:r>
              <a:rPr lang="en-US" dirty="0"/>
              <a:t>Time</a:t>
            </a:r>
          </a:p>
        </p:txBody>
      </p:sp>
      <p:grpSp>
        <p:nvGrpSpPr>
          <p:cNvPr id="169" name="Group 168">
            <a:extLst>
              <a:ext uri="{FF2B5EF4-FFF2-40B4-BE49-F238E27FC236}">
                <a16:creationId xmlns:a16="http://schemas.microsoft.com/office/drawing/2014/main" id="{185C76FB-67C0-4226-B293-5742DE365174}"/>
              </a:ext>
            </a:extLst>
          </p:cNvPr>
          <p:cNvGrpSpPr/>
          <p:nvPr userDrawn="1"/>
        </p:nvGrpSpPr>
        <p:grpSpPr>
          <a:xfrm>
            <a:off x="-1329489" y="-478614"/>
            <a:ext cx="1167802" cy="5213926"/>
            <a:chOff x="-1329489" y="-478614"/>
            <a:chExt cx="1167802" cy="5213926"/>
          </a:xfrm>
        </p:grpSpPr>
        <p:sp>
          <p:nvSpPr>
            <p:cNvPr id="170" name="Rectangle 169">
              <a:extLst>
                <a:ext uri="{FF2B5EF4-FFF2-40B4-BE49-F238E27FC236}">
                  <a16:creationId xmlns:a16="http://schemas.microsoft.com/office/drawing/2014/main" id="{15AECAB8-5A7F-40BD-9FF9-E2706F18BD92}"/>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1" name="Rectangle 170">
              <a:extLst>
                <a:ext uri="{FF2B5EF4-FFF2-40B4-BE49-F238E27FC236}">
                  <a16:creationId xmlns:a16="http://schemas.microsoft.com/office/drawing/2014/main" id="{F5B8972C-A0F2-44BD-A065-D7C0EFC81A64}"/>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2" name="Rectangle 171">
              <a:extLst>
                <a:ext uri="{FF2B5EF4-FFF2-40B4-BE49-F238E27FC236}">
                  <a16:creationId xmlns:a16="http://schemas.microsoft.com/office/drawing/2014/main" id="{DE6CC33E-8CC6-498A-BB1A-35AFC5D9F831}"/>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73" name="Rectangle 172">
              <a:extLst>
                <a:ext uri="{FF2B5EF4-FFF2-40B4-BE49-F238E27FC236}">
                  <a16:creationId xmlns:a16="http://schemas.microsoft.com/office/drawing/2014/main" id="{FC35C25B-CFFF-47A3-A270-C1A7F0156EBF}"/>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4" name="Rectangle 173">
              <a:extLst>
                <a:ext uri="{FF2B5EF4-FFF2-40B4-BE49-F238E27FC236}">
                  <a16:creationId xmlns:a16="http://schemas.microsoft.com/office/drawing/2014/main" id="{1033323A-6445-4502-A09F-B81DEEF28DF8}"/>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75" name="Rectangle 174">
              <a:extLst>
                <a:ext uri="{FF2B5EF4-FFF2-40B4-BE49-F238E27FC236}">
                  <a16:creationId xmlns:a16="http://schemas.microsoft.com/office/drawing/2014/main" id="{8A9167B0-632A-47E6-9F16-9A3E326591D8}"/>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76" name="Rectangle 175">
              <a:extLst>
                <a:ext uri="{FF2B5EF4-FFF2-40B4-BE49-F238E27FC236}">
                  <a16:creationId xmlns:a16="http://schemas.microsoft.com/office/drawing/2014/main" id="{A092D10F-425C-4663-909F-B7C6A69F4D4C}"/>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77" name="TextBox 176">
              <a:extLst>
                <a:ext uri="{FF2B5EF4-FFF2-40B4-BE49-F238E27FC236}">
                  <a16:creationId xmlns:a16="http://schemas.microsoft.com/office/drawing/2014/main" id="{2014D6B6-390D-475A-B7CE-768361C29443}"/>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78" name="TextBox 177">
              <a:extLst>
                <a:ext uri="{FF2B5EF4-FFF2-40B4-BE49-F238E27FC236}">
                  <a16:creationId xmlns:a16="http://schemas.microsoft.com/office/drawing/2014/main" id="{AD5CE177-9028-4378-BE18-B6C7E8E76F91}"/>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79" name="TextBox 178">
              <a:extLst>
                <a:ext uri="{FF2B5EF4-FFF2-40B4-BE49-F238E27FC236}">
                  <a16:creationId xmlns:a16="http://schemas.microsoft.com/office/drawing/2014/main" id="{2F612B2A-F6D6-40E9-ABEC-711B66736AD4}"/>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80" name="Rectangle 179">
              <a:extLst>
                <a:ext uri="{FF2B5EF4-FFF2-40B4-BE49-F238E27FC236}">
                  <a16:creationId xmlns:a16="http://schemas.microsoft.com/office/drawing/2014/main" id="{5C90184F-094C-4E82-9ADF-5E219F7189AF}"/>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1" name="Rectangle 180">
              <a:extLst>
                <a:ext uri="{FF2B5EF4-FFF2-40B4-BE49-F238E27FC236}">
                  <a16:creationId xmlns:a16="http://schemas.microsoft.com/office/drawing/2014/main" id="{C74FB2FF-AC01-4787-873E-6291B47126B5}"/>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2" name="Rectangle 181">
              <a:extLst>
                <a:ext uri="{FF2B5EF4-FFF2-40B4-BE49-F238E27FC236}">
                  <a16:creationId xmlns:a16="http://schemas.microsoft.com/office/drawing/2014/main" id="{EA971896-3F4D-4E9A-8CDF-B6DA10EE4B96}"/>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3" name="Rectangle 182">
              <a:extLst>
                <a:ext uri="{FF2B5EF4-FFF2-40B4-BE49-F238E27FC236}">
                  <a16:creationId xmlns:a16="http://schemas.microsoft.com/office/drawing/2014/main" id="{F49FD6EC-D060-42EE-B0D3-59E499C7807B}"/>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4" name="TextBox 183">
              <a:extLst>
                <a:ext uri="{FF2B5EF4-FFF2-40B4-BE49-F238E27FC236}">
                  <a16:creationId xmlns:a16="http://schemas.microsoft.com/office/drawing/2014/main" id="{65B683B2-A668-44F2-BE68-61753114DACA}"/>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85" name="Rectangle 184">
              <a:extLst>
                <a:ext uri="{FF2B5EF4-FFF2-40B4-BE49-F238E27FC236}">
                  <a16:creationId xmlns:a16="http://schemas.microsoft.com/office/drawing/2014/main" id="{237A1753-6DCA-4895-9574-85894DD5937B}"/>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6" name="TextBox 185">
              <a:extLst>
                <a:ext uri="{FF2B5EF4-FFF2-40B4-BE49-F238E27FC236}">
                  <a16:creationId xmlns:a16="http://schemas.microsoft.com/office/drawing/2014/main" id="{5A544BF0-B5ED-49DA-980F-46B21D860352}"/>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87" name="TextBox 186">
              <a:extLst>
                <a:ext uri="{FF2B5EF4-FFF2-40B4-BE49-F238E27FC236}">
                  <a16:creationId xmlns:a16="http://schemas.microsoft.com/office/drawing/2014/main" id="{A82D70B9-CD05-46B7-91A0-EA1475882406}"/>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88" name="TextBox 187">
              <a:extLst>
                <a:ext uri="{FF2B5EF4-FFF2-40B4-BE49-F238E27FC236}">
                  <a16:creationId xmlns:a16="http://schemas.microsoft.com/office/drawing/2014/main" id="{4C48C3F9-28B2-4B03-BD5E-8A1E9DF3A9F5}"/>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89" name="TextBox 188">
              <a:extLst>
                <a:ext uri="{FF2B5EF4-FFF2-40B4-BE49-F238E27FC236}">
                  <a16:creationId xmlns:a16="http://schemas.microsoft.com/office/drawing/2014/main" id="{B5087720-7AA2-4594-BE01-2BD9D05A2270}"/>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90" name="TextBox 189">
              <a:extLst>
                <a:ext uri="{FF2B5EF4-FFF2-40B4-BE49-F238E27FC236}">
                  <a16:creationId xmlns:a16="http://schemas.microsoft.com/office/drawing/2014/main" id="{E9F8FD9D-EDFD-4F0D-A10D-F4E0360CE24D}"/>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91" name="TextBox 190">
              <a:extLst>
                <a:ext uri="{FF2B5EF4-FFF2-40B4-BE49-F238E27FC236}">
                  <a16:creationId xmlns:a16="http://schemas.microsoft.com/office/drawing/2014/main" id="{82184671-189A-47B5-93BF-F73905EBE0B7}"/>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92" name="TextBox 191">
              <a:extLst>
                <a:ext uri="{FF2B5EF4-FFF2-40B4-BE49-F238E27FC236}">
                  <a16:creationId xmlns:a16="http://schemas.microsoft.com/office/drawing/2014/main" id="{70AFE62B-DE45-43C5-BAAD-8E3DA8CB69E2}"/>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93" name="Rectangle 192">
              <a:extLst>
                <a:ext uri="{FF2B5EF4-FFF2-40B4-BE49-F238E27FC236}">
                  <a16:creationId xmlns:a16="http://schemas.microsoft.com/office/drawing/2014/main" id="{BCB2B2F3-EFD0-4F09-B104-F18B33E06EE9}"/>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4" name="TextBox 193">
              <a:extLst>
                <a:ext uri="{FF2B5EF4-FFF2-40B4-BE49-F238E27FC236}">
                  <a16:creationId xmlns:a16="http://schemas.microsoft.com/office/drawing/2014/main" id="{524C17D9-9305-4DD7-862B-AC94A3751139}"/>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95" name="TextBox 194">
              <a:extLst>
                <a:ext uri="{FF2B5EF4-FFF2-40B4-BE49-F238E27FC236}">
                  <a16:creationId xmlns:a16="http://schemas.microsoft.com/office/drawing/2014/main" id="{375F9CB3-E144-4DC1-816A-D1FED68B9594}"/>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96" name="TextBox 195">
              <a:extLst>
                <a:ext uri="{FF2B5EF4-FFF2-40B4-BE49-F238E27FC236}">
                  <a16:creationId xmlns:a16="http://schemas.microsoft.com/office/drawing/2014/main" id="{8F455C64-58AD-4A6D-B1F8-618730BCCF71}"/>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97" name="Rectangle 196">
              <a:extLst>
                <a:ext uri="{FF2B5EF4-FFF2-40B4-BE49-F238E27FC236}">
                  <a16:creationId xmlns:a16="http://schemas.microsoft.com/office/drawing/2014/main" id="{4C1463F0-6C30-486B-A82C-333420263B65}"/>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98" name="TextBox 197">
              <a:extLst>
                <a:ext uri="{FF2B5EF4-FFF2-40B4-BE49-F238E27FC236}">
                  <a16:creationId xmlns:a16="http://schemas.microsoft.com/office/drawing/2014/main" id="{5C0344BA-E166-4FBE-8898-F7E6B1555A7C}"/>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99" name="TextBox 198">
              <a:extLst>
                <a:ext uri="{FF2B5EF4-FFF2-40B4-BE49-F238E27FC236}">
                  <a16:creationId xmlns:a16="http://schemas.microsoft.com/office/drawing/2014/main" id="{206E585D-4C5C-4ED7-BEF7-220495430C85}"/>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1564729823"/>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D27077-6ECE-446E-9295-9D1FECA629F3}"/>
              </a:ext>
            </a:extLst>
          </p:cNvPr>
          <p:cNvSpPr/>
          <p:nvPr userDrawn="1"/>
        </p:nvSpPr>
        <p:spPr bwMode="auto">
          <a:xfrm>
            <a:off x="8193024" y="4907280"/>
            <a:ext cx="746150" cy="17526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6" name="Picture 5">
            <a:extLst>
              <a:ext uri="{FF2B5EF4-FFF2-40B4-BE49-F238E27FC236}">
                <a16:creationId xmlns:a16="http://schemas.microsoft.com/office/drawing/2014/main" id="{8FD35ADC-DFA2-4971-949A-9A517E42FA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9144001" cy="5143500"/>
          </a:xfrm>
          <a:prstGeom prst="rect">
            <a:avLst/>
          </a:prstGeom>
        </p:spPr>
      </p:pic>
      <p:sp>
        <p:nvSpPr>
          <p:cNvPr id="2" name="Title 1">
            <a:extLst>
              <a:ext uri="{FF2B5EF4-FFF2-40B4-BE49-F238E27FC236}">
                <a16:creationId xmlns:a16="http://schemas.microsoft.com/office/drawing/2014/main" id="{F284FA08-32E8-4397-B6C9-91A08DB7374A}"/>
              </a:ext>
            </a:extLst>
          </p:cNvPr>
          <p:cNvSpPr>
            <a:spLocks noGrp="1"/>
          </p:cNvSpPr>
          <p:nvPr>
            <p:ph type="title" hasCustomPrompt="1"/>
          </p:nvPr>
        </p:nvSpPr>
        <p:spPr>
          <a:xfrm>
            <a:off x="358774" y="2202418"/>
            <a:ext cx="8426450" cy="738664"/>
          </a:xfrm>
        </p:spPr>
        <p:txBody>
          <a:bodyPr/>
          <a:lstStyle>
            <a:lvl1pPr>
              <a:defRPr sz="4800">
                <a:solidFill>
                  <a:schemeClr val="bg1"/>
                </a:solidFill>
              </a:defRPr>
            </a:lvl1pPr>
          </a:lstStyle>
          <a:p>
            <a:r>
              <a:rPr lang="en-US" dirty="0"/>
              <a:t>Demo</a:t>
            </a:r>
          </a:p>
        </p:txBody>
      </p:sp>
      <p:sp>
        <p:nvSpPr>
          <p:cNvPr id="7" name="Rectangle 6">
            <a:extLst>
              <a:ext uri="{FF2B5EF4-FFF2-40B4-BE49-F238E27FC236}">
                <a16:creationId xmlns:a16="http://schemas.microsoft.com/office/drawing/2014/main" id="{C217D808-CF89-4F9A-B729-6C122F5E4298}"/>
              </a:ext>
            </a:extLst>
          </p:cNvPr>
          <p:cNvSpPr/>
          <p:nvPr userDrawn="1"/>
        </p:nvSpPr>
        <p:spPr bwMode="auto">
          <a:xfrm>
            <a:off x="281940" y="4907280"/>
            <a:ext cx="3870960" cy="17526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3371292052"/>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769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C568A0-B595-4255-8A44-10185282C63F}"/>
              </a:ext>
            </a:extLst>
          </p:cNvPr>
          <p:cNvPicPr>
            <a:picLocks noChangeAspect="1"/>
          </p:cNvPicPr>
          <p:nvPr/>
        </p:nvPicPr>
        <p:blipFill>
          <a:blip r:embed="rId6"/>
          <a:stretch>
            <a:fillRect/>
          </a:stretch>
        </p:blipFill>
        <p:spPr>
          <a:xfrm>
            <a:off x="2881719" y="0"/>
            <a:ext cx="6071209" cy="5143500"/>
          </a:xfrm>
          <a:prstGeom prst="rect">
            <a:avLst/>
          </a:prstGeom>
        </p:spPr>
      </p:pic>
      <p:grpSp>
        <p:nvGrpSpPr>
          <p:cNvPr id="2" name="Group 1">
            <a:extLst>
              <a:ext uri="{FF2B5EF4-FFF2-40B4-BE49-F238E27FC236}">
                <a16:creationId xmlns:a16="http://schemas.microsoft.com/office/drawing/2014/main" id="{464B103D-34CD-4E56-B4CD-192A00ECD0D7}"/>
              </a:ext>
            </a:extLst>
          </p:cNvPr>
          <p:cNvGrpSpPr/>
          <p:nvPr userDrawn="1"/>
        </p:nvGrpSpPr>
        <p:grpSpPr>
          <a:xfrm>
            <a:off x="-1329489" y="-478614"/>
            <a:ext cx="1167802" cy="5213926"/>
            <a:chOff x="-1329489" y="-478614"/>
            <a:chExt cx="1167802" cy="5213926"/>
          </a:xfrm>
        </p:grpSpPr>
        <p:sp>
          <p:nvSpPr>
            <p:cNvPr id="26" name="Rectangle 25">
              <a:extLst>
                <a:ext uri="{FF2B5EF4-FFF2-40B4-BE49-F238E27FC236}">
                  <a16:creationId xmlns:a16="http://schemas.microsoft.com/office/drawing/2014/main" id="{9FA478EA-59E6-4682-A074-8DBD4C6E5CED}"/>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148FE182-57B6-4DA4-B68D-E2BA3EEAB3A5}"/>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720B0DFD-6617-4D3A-9B86-1F2136FC2F8A}"/>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F37265CC-511B-4D1D-A268-2F337A64F7E0}"/>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a:extLst>
                <a:ext uri="{FF2B5EF4-FFF2-40B4-BE49-F238E27FC236}">
                  <a16:creationId xmlns:a16="http://schemas.microsoft.com/office/drawing/2014/main" id="{E036FDB5-8592-4ED5-A2B5-55101AD86A5D}"/>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44" name="Rectangle 43">
              <a:extLst>
                <a:ext uri="{FF2B5EF4-FFF2-40B4-BE49-F238E27FC236}">
                  <a16:creationId xmlns:a16="http://schemas.microsoft.com/office/drawing/2014/main" id="{7ABB6B13-B46C-4B2A-93F2-F70664361A87}"/>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63" name="Rectangle 62">
              <a:extLst>
                <a:ext uri="{FF2B5EF4-FFF2-40B4-BE49-F238E27FC236}">
                  <a16:creationId xmlns:a16="http://schemas.microsoft.com/office/drawing/2014/main" id="{9B026410-F6E9-4752-9B04-2D7AED84BC68}"/>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24" name="TextBox 23">
              <a:extLst>
                <a:ext uri="{FF2B5EF4-FFF2-40B4-BE49-F238E27FC236}">
                  <a16:creationId xmlns:a16="http://schemas.microsoft.com/office/drawing/2014/main" id="{5340DCEF-9542-4645-9B2D-976F3051C324}"/>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32" name="TextBox 31">
              <a:extLst>
                <a:ext uri="{FF2B5EF4-FFF2-40B4-BE49-F238E27FC236}">
                  <a16:creationId xmlns:a16="http://schemas.microsoft.com/office/drawing/2014/main" id="{7FA96B89-5E7E-46E1-9AE5-08221C1FC049}"/>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33" name="TextBox 32">
              <a:extLst>
                <a:ext uri="{FF2B5EF4-FFF2-40B4-BE49-F238E27FC236}">
                  <a16:creationId xmlns:a16="http://schemas.microsoft.com/office/drawing/2014/main" id="{4B414097-2616-4F6C-AB16-224E7028211B}"/>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34" name="Rectangle 33">
              <a:extLst>
                <a:ext uri="{FF2B5EF4-FFF2-40B4-BE49-F238E27FC236}">
                  <a16:creationId xmlns:a16="http://schemas.microsoft.com/office/drawing/2014/main" id="{2EC7A56A-098A-4620-B834-7600CAB9371E}"/>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5" name="Rectangle 34">
              <a:extLst>
                <a:ext uri="{FF2B5EF4-FFF2-40B4-BE49-F238E27FC236}">
                  <a16:creationId xmlns:a16="http://schemas.microsoft.com/office/drawing/2014/main" id="{91266F51-1F9A-4EEA-8432-E9C87B00E2BC}"/>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6" name="Rectangle 35">
              <a:extLst>
                <a:ext uri="{FF2B5EF4-FFF2-40B4-BE49-F238E27FC236}">
                  <a16:creationId xmlns:a16="http://schemas.microsoft.com/office/drawing/2014/main" id="{53B63CBA-D325-45CF-AC61-210267F236DD}"/>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0CFFA73B-BFBB-4D14-A81D-263347014380}"/>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TextBox 37">
              <a:extLst>
                <a:ext uri="{FF2B5EF4-FFF2-40B4-BE49-F238E27FC236}">
                  <a16:creationId xmlns:a16="http://schemas.microsoft.com/office/drawing/2014/main" id="{8325CF4C-0EEA-476B-8BBF-419E797CBD9F}"/>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39" name="Rectangle 38">
              <a:extLst>
                <a:ext uri="{FF2B5EF4-FFF2-40B4-BE49-F238E27FC236}">
                  <a16:creationId xmlns:a16="http://schemas.microsoft.com/office/drawing/2014/main" id="{D941ED15-1458-4A38-A8C4-A561D18CB173}"/>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E9CCDE44-C41B-4987-AF7E-53CACE9AE0E2}"/>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25" name="TextBox 24">
              <a:extLst>
                <a:ext uri="{FF2B5EF4-FFF2-40B4-BE49-F238E27FC236}">
                  <a16:creationId xmlns:a16="http://schemas.microsoft.com/office/drawing/2014/main" id="{D5DE9923-FBBD-4248-828B-705721B349A2}"/>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42" name="TextBox 41">
              <a:extLst>
                <a:ext uri="{FF2B5EF4-FFF2-40B4-BE49-F238E27FC236}">
                  <a16:creationId xmlns:a16="http://schemas.microsoft.com/office/drawing/2014/main" id="{A6F73EA4-1FE9-4A36-A219-9471156C5774}"/>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43" name="TextBox 42">
              <a:extLst>
                <a:ext uri="{FF2B5EF4-FFF2-40B4-BE49-F238E27FC236}">
                  <a16:creationId xmlns:a16="http://schemas.microsoft.com/office/drawing/2014/main" id="{20CA708D-1243-4EB4-9AAA-2B93FEF2CC19}"/>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48" name="TextBox 47">
              <a:extLst>
                <a:ext uri="{FF2B5EF4-FFF2-40B4-BE49-F238E27FC236}">
                  <a16:creationId xmlns:a16="http://schemas.microsoft.com/office/drawing/2014/main" id="{FFD10633-DA3C-4BDF-9EFF-5C5F45AD9C19}"/>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50" name="TextBox 49">
              <a:extLst>
                <a:ext uri="{FF2B5EF4-FFF2-40B4-BE49-F238E27FC236}">
                  <a16:creationId xmlns:a16="http://schemas.microsoft.com/office/drawing/2014/main" id="{CD25EB23-8677-4847-902F-4EEB24211A23}"/>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52" name="TextBox 51">
              <a:extLst>
                <a:ext uri="{FF2B5EF4-FFF2-40B4-BE49-F238E27FC236}">
                  <a16:creationId xmlns:a16="http://schemas.microsoft.com/office/drawing/2014/main" id="{B916D4E0-5096-4B70-8098-109881646F6F}"/>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65" name="Rectangle 64">
              <a:extLst>
                <a:ext uri="{FF2B5EF4-FFF2-40B4-BE49-F238E27FC236}">
                  <a16:creationId xmlns:a16="http://schemas.microsoft.com/office/drawing/2014/main" id="{F6EBDFB2-4513-451D-850B-B674C7C03A55}"/>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8" name="TextBox 67">
              <a:extLst>
                <a:ext uri="{FF2B5EF4-FFF2-40B4-BE49-F238E27FC236}">
                  <a16:creationId xmlns:a16="http://schemas.microsoft.com/office/drawing/2014/main" id="{14882F65-BFE8-40E1-BA2F-3A9CE6F487D1}"/>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82" name="TextBox 81">
              <a:extLst>
                <a:ext uri="{FF2B5EF4-FFF2-40B4-BE49-F238E27FC236}">
                  <a16:creationId xmlns:a16="http://schemas.microsoft.com/office/drawing/2014/main" id="{202FED7B-F96C-46B5-83F0-163DB977A578}"/>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83" name="TextBox 82">
              <a:extLst>
                <a:ext uri="{FF2B5EF4-FFF2-40B4-BE49-F238E27FC236}">
                  <a16:creationId xmlns:a16="http://schemas.microsoft.com/office/drawing/2014/main" id="{1F03019A-56BB-4E42-8986-394EA8D55FF7}"/>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86" name="Rectangle 85">
              <a:extLst>
                <a:ext uri="{FF2B5EF4-FFF2-40B4-BE49-F238E27FC236}">
                  <a16:creationId xmlns:a16="http://schemas.microsoft.com/office/drawing/2014/main" id="{9DAFA7DA-D271-4DAF-853C-886FDF740B2F}"/>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87" name="TextBox 86">
              <a:extLst>
                <a:ext uri="{FF2B5EF4-FFF2-40B4-BE49-F238E27FC236}">
                  <a16:creationId xmlns:a16="http://schemas.microsoft.com/office/drawing/2014/main" id="{485DA8E8-5986-496A-B052-B2B34565AA4F}"/>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90" name="TextBox 89">
              <a:extLst>
                <a:ext uri="{FF2B5EF4-FFF2-40B4-BE49-F238E27FC236}">
                  <a16:creationId xmlns:a16="http://schemas.microsoft.com/office/drawing/2014/main" id="{A104EEDB-AB7A-4E3E-AE00-76C669C8F4C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2557134942"/>
      </p:ext>
    </p:extLst>
  </p:cSld>
  <p:clrMap bg1="lt1" tx1="dk1" bg2="lt2" tx2="dk2" accent1="accent1" accent2="accent2" accent3="accent3" accent4="accent4" accent5="accent5" accent6="accent6" hlink="hlink" folHlink="folHlink"/>
  <p:sldLayoutIdLst>
    <p:sldLayoutId id="2147483703" r:id="rId1"/>
    <p:sldLayoutId id="2147483705" r:id="rId2"/>
    <p:sldLayoutId id="2147483708" r:id="rId3"/>
    <p:sldLayoutId id="2147483723" r:id="rId4"/>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4"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2020 Veeam Software. Confidential information. All rights reserved. All trademarks are the property of their respective owners.</a:t>
            </a:r>
          </a:p>
        </p:txBody>
      </p:sp>
      <p:pic>
        <p:nvPicPr>
          <p:cNvPr id="24" name="Picture 23">
            <a:extLst>
              <a:ext uri="{FF2B5EF4-FFF2-40B4-BE49-F238E27FC236}">
                <a16:creationId xmlns:a16="http://schemas.microsoft.com/office/drawing/2014/main" id="{B13424AE-75DC-4CCF-BB99-70B400EC69F9}"/>
              </a:ext>
            </a:extLst>
          </p:cNvPr>
          <p:cNvPicPr>
            <a:picLocks noChangeAspect="1"/>
          </p:cNvPicPr>
          <p:nvPr userDrawn="1"/>
        </p:nvPicPr>
        <p:blipFill>
          <a:blip r:embed="rId13" cstate="hqprint">
            <a:alphaModFix amt="40000"/>
            <a:extLst>
              <a:ext uri="{28A0092B-C50C-407E-A947-70E740481C1C}">
                <a14:useLocalDpi xmlns:a14="http://schemas.microsoft.com/office/drawing/2010/main"/>
              </a:ext>
            </a:extLst>
          </a:blip>
          <a:stretch>
            <a:fillRect/>
          </a:stretch>
        </p:blipFill>
        <p:spPr>
          <a:xfrm>
            <a:off x="8249678" y="4943158"/>
            <a:ext cx="526732" cy="94992"/>
          </a:xfrm>
          <a:prstGeom prst="rect">
            <a:avLst/>
          </a:prstGeom>
          <a:effectLst/>
        </p:spPr>
      </p:pic>
      <p:grpSp>
        <p:nvGrpSpPr>
          <p:cNvPr id="198" name="Group 197">
            <a:extLst>
              <a:ext uri="{FF2B5EF4-FFF2-40B4-BE49-F238E27FC236}">
                <a16:creationId xmlns:a16="http://schemas.microsoft.com/office/drawing/2014/main" id="{2DBA6AED-5505-4803-975C-7E97A7F2E372}"/>
              </a:ext>
            </a:extLst>
          </p:cNvPr>
          <p:cNvGrpSpPr/>
          <p:nvPr userDrawn="1"/>
        </p:nvGrpSpPr>
        <p:grpSpPr>
          <a:xfrm>
            <a:off x="-1329489" y="-478614"/>
            <a:ext cx="1167802" cy="5213926"/>
            <a:chOff x="-1329489" y="-478614"/>
            <a:chExt cx="1167802" cy="5213926"/>
          </a:xfrm>
        </p:grpSpPr>
        <p:sp>
          <p:nvSpPr>
            <p:cNvPr id="199" name="Rectangle 198">
              <a:extLst>
                <a:ext uri="{FF2B5EF4-FFF2-40B4-BE49-F238E27FC236}">
                  <a16:creationId xmlns:a16="http://schemas.microsoft.com/office/drawing/2014/main" id="{CA2634F3-5498-4965-9E9D-5E3B247EBD57}"/>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0" name="Rectangle 199">
              <a:extLst>
                <a:ext uri="{FF2B5EF4-FFF2-40B4-BE49-F238E27FC236}">
                  <a16:creationId xmlns:a16="http://schemas.microsoft.com/office/drawing/2014/main" id="{B7D3DA75-4A0A-43F9-81BF-A091C56D3928}"/>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1" name="Rectangle 200">
              <a:extLst>
                <a:ext uri="{FF2B5EF4-FFF2-40B4-BE49-F238E27FC236}">
                  <a16:creationId xmlns:a16="http://schemas.microsoft.com/office/drawing/2014/main" id="{9509716E-1C87-4648-B6E5-FB196940947A}"/>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202" name="Rectangle 201">
              <a:extLst>
                <a:ext uri="{FF2B5EF4-FFF2-40B4-BE49-F238E27FC236}">
                  <a16:creationId xmlns:a16="http://schemas.microsoft.com/office/drawing/2014/main" id="{76AEB1B1-090A-4455-B434-CAC10FE92B62}"/>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3" name="Rectangle 202">
              <a:extLst>
                <a:ext uri="{FF2B5EF4-FFF2-40B4-BE49-F238E27FC236}">
                  <a16:creationId xmlns:a16="http://schemas.microsoft.com/office/drawing/2014/main" id="{79CFEA8E-C290-4D24-B803-1A7AA2CE9DDD}"/>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204" name="Rectangle 203">
              <a:extLst>
                <a:ext uri="{FF2B5EF4-FFF2-40B4-BE49-F238E27FC236}">
                  <a16:creationId xmlns:a16="http://schemas.microsoft.com/office/drawing/2014/main" id="{7000BE5F-B286-4422-9345-82933F78EF54}"/>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205" name="Rectangle 204">
              <a:extLst>
                <a:ext uri="{FF2B5EF4-FFF2-40B4-BE49-F238E27FC236}">
                  <a16:creationId xmlns:a16="http://schemas.microsoft.com/office/drawing/2014/main" id="{02DC34FF-61FE-432F-9D44-D1546A1BAF1F}"/>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206" name="TextBox 205">
              <a:extLst>
                <a:ext uri="{FF2B5EF4-FFF2-40B4-BE49-F238E27FC236}">
                  <a16:creationId xmlns:a16="http://schemas.microsoft.com/office/drawing/2014/main" id="{1B5FA44D-EDCE-4A90-8099-E59D62D0DA64}"/>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207" name="TextBox 206">
              <a:extLst>
                <a:ext uri="{FF2B5EF4-FFF2-40B4-BE49-F238E27FC236}">
                  <a16:creationId xmlns:a16="http://schemas.microsoft.com/office/drawing/2014/main" id="{45A5B0C3-59C2-4689-B51B-15961E27A02A}"/>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208" name="TextBox 207">
              <a:extLst>
                <a:ext uri="{FF2B5EF4-FFF2-40B4-BE49-F238E27FC236}">
                  <a16:creationId xmlns:a16="http://schemas.microsoft.com/office/drawing/2014/main" id="{06199B64-A946-43C8-B7E2-CA58E1D99EA7}"/>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209" name="Rectangle 208">
              <a:extLst>
                <a:ext uri="{FF2B5EF4-FFF2-40B4-BE49-F238E27FC236}">
                  <a16:creationId xmlns:a16="http://schemas.microsoft.com/office/drawing/2014/main" id="{F765B88A-993B-4556-BB5B-AB58A1DC784B}"/>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0" name="Rectangle 209">
              <a:extLst>
                <a:ext uri="{FF2B5EF4-FFF2-40B4-BE49-F238E27FC236}">
                  <a16:creationId xmlns:a16="http://schemas.microsoft.com/office/drawing/2014/main" id="{B23E7A94-8D95-4E63-AE3C-EE14CABFB5E2}"/>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1" name="Rectangle 210">
              <a:extLst>
                <a:ext uri="{FF2B5EF4-FFF2-40B4-BE49-F238E27FC236}">
                  <a16:creationId xmlns:a16="http://schemas.microsoft.com/office/drawing/2014/main" id="{44421D1A-2AB9-4FA8-A918-3403CC7690AA}"/>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2" name="Rectangle 211">
              <a:extLst>
                <a:ext uri="{FF2B5EF4-FFF2-40B4-BE49-F238E27FC236}">
                  <a16:creationId xmlns:a16="http://schemas.microsoft.com/office/drawing/2014/main" id="{6BD89958-457F-4603-84DF-838299614799}"/>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3" name="TextBox 212">
              <a:extLst>
                <a:ext uri="{FF2B5EF4-FFF2-40B4-BE49-F238E27FC236}">
                  <a16:creationId xmlns:a16="http://schemas.microsoft.com/office/drawing/2014/main" id="{13DF2B05-EB71-4D4F-9CA5-9B56CC63F456}"/>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214" name="Rectangle 213">
              <a:extLst>
                <a:ext uri="{FF2B5EF4-FFF2-40B4-BE49-F238E27FC236}">
                  <a16:creationId xmlns:a16="http://schemas.microsoft.com/office/drawing/2014/main" id="{5CA21CF3-8D41-4347-BC67-D358791DBD94}"/>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5" name="TextBox 214">
              <a:extLst>
                <a:ext uri="{FF2B5EF4-FFF2-40B4-BE49-F238E27FC236}">
                  <a16:creationId xmlns:a16="http://schemas.microsoft.com/office/drawing/2014/main" id="{A94ACC44-6F6F-4078-A4D3-A11537A7A323}"/>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216" name="TextBox 215">
              <a:extLst>
                <a:ext uri="{FF2B5EF4-FFF2-40B4-BE49-F238E27FC236}">
                  <a16:creationId xmlns:a16="http://schemas.microsoft.com/office/drawing/2014/main" id="{A5A68C43-5150-4512-808B-88D1FC31C2E7}"/>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217" name="TextBox 216">
              <a:extLst>
                <a:ext uri="{FF2B5EF4-FFF2-40B4-BE49-F238E27FC236}">
                  <a16:creationId xmlns:a16="http://schemas.microsoft.com/office/drawing/2014/main" id="{8DF256DF-652A-4B65-A397-BAC62F8207C9}"/>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218" name="TextBox 217">
              <a:extLst>
                <a:ext uri="{FF2B5EF4-FFF2-40B4-BE49-F238E27FC236}">
                  <a16:creationId xmlns:a16="http://schemas.microsoft.com/office/drawing/2014/main" id="{F42AC503-1712-41CD-BAB7-9281D9734F20}"/>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219" name="TextBox 218">
              <a:extLst>
                <a:ext uri="{FF2B5EF4-FFF2-40B4-BE49-F238E27FC236}">
                  <a16:creationId xmlns:a16="http://schemas.microsoft.com/office/drawing/2014/main" id="{397BB443-5C39-474E-A4A9-CA0167917FC9}"/>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220" name="TextBox 219">
              <a:extLst>
                <a:ext uri="{FF2B5EF4-FFF2-40B4-BE49-F238E27FC236}">
                  <a16:creationId xmlns:a16="http://schemas.microsoft.com/office/drawing/2014/main" id="{0DBDCA6D-BE8E-455D-9403-4D03644F10E4}"/>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221" name="TextBox 220">
              <a:extLst>
                <a:ext uri="{FF2B5EF4-FFF2-40B4-BE49-F238E27FC236}">
                  <a16:creationId xmlns:a16="http://schemas.microsoft.com/office/drawing/2014/main" id="{3885E596-191C-47CA-97B5-F6BF5E73037C}"/>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222" name="Rectangle 221">
              <a:extLst>
                <a:ext uri="{FF2B5EF4-FFF2-40B4-BE49-F238E27FC236}">
                  <a16:creationId xmlns:a16="http://schemas.microsoft.com/office/drawing/2014/main" id="{88B020BD-96DB-4050-81A4-6FD0A2E63416}"/>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3" name="TextBox 222">
              <a:extLst>
                <a:ext uri="{FF2B5EF4-FFF2-40B4-BE49-F238E27FC236}">
                  <a16:creationId xmlns:a16="http://schemas.microsoft.com/office/drawing/2014/main" id="{FF11E944-3D73-4CE5-9EB6-F1C0245F654E}"/>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224" name="TextBox 223">
              <a:extLst>
                <a:ext uri="{FF2B5EF4-FFF2-40B4-BE49-F238E27FC236}">
                  <a16:creationId xmlns:a16="http://schemas.microsoft.com/office/drawing/2014/main" id="{380B25A9-A347-4494-83EC-308CB2C4EE5E}"/>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225" name="TextBox 224">
              <a:extLst>
                <a:ext uri="{FF2B5EF4-FFF2-40B4-BE49-F238E27FC236}">
                  <a16:creationId xmlns:a16="http://schemas.microsoft.com/office/drawing/2014/main" id="{F0E2D052-763F-430D-A193-7C83E0E9BF33}"/>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226" name="Rectangle 225">
              <a:extLst>
                <a:ext uri="{FF2B5EF4-FFF2-40B4-BE49-F238E27FC236}">
                  <a16:creationId xmlns:a16="http://schemas.microsoft.com/office/drawing/2014/main" id="{9334B770-3C1A-45F6-90A7-0DC28EBDD0E4}"/>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227" name="TextBox 226">
              <a:extLst>
                <a:ext uri="{FF2B5EF4-FFF2-40B4-BE49-F238E27FC236}">
                  <a16:creationId xmlns:a16="http://schemas.microsoft.com/office/drawing/2014/main" id="{582128F8-2859-4775-84A7-BB9D1A0E5AFD}"/>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228" name="TextBox 227">
              <a:extLst>
                <a:ext uri="{FF2B5EF4-FFF2-40B4-BE49-F238E27FC236}">
                  <a16:creationId xmlns:a16="http://schemas.microsoft.com/office/drawing/2014/main" id="{16CE70EC-2A75-4494-AC0B-1A014449473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431902526"/>
      </p:ext>
    </p:extLst>
  </p:cSld>
  <p:clrMap bg1="lt1" tx1="dk1" bg2="lt2" tx2="dk2" accent1="accent1" accent2="accent2" accent3="accent3" accent4="accent4" accent5="accent5" accent6="accent6" hlink="hlink" folHlink="folHlink"/>
  <p:sldLayoutIdLst>
    <p:sldLayoutId id="2147483700" r:id="rId1"/>
    <p:sldLayoutId id="2147483709" r:id="rId2"/>
    <p:sldLayoutId id="2147483693" r:id="rId3"/>
    <p:sldLayoutId id="2147483720" r:id="rId4"/>
    <p:sldLayoutId id="2147483716" r:id="rId5"/>
    <p:sldLayoutId id="2147483728" r:id="rId6"/>
    <p:sldLayoutId id="2147483743" r:id="rId7"/>
    <p:sldLayoutId id="2147483750" r:id="rId8"/>
    <p:sldLayoutId id="2147483751" r:id="rId9"/>
    <p:sldLayoutId id="2147483752" r:id="rId10"/>
    <p:sldLayoutId id="2147483753" r:id="rId11"/>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BD9F955-6D8F-4881-B223-2DEE49014D2D}"/>
              </a:ext>
            </a:extLst>
          </p:cNvPr>
          <p:cNvPicPr>
            <a:picLocks noChangeAspect="1"/>
          </p:cNvPicPr>
          <p:nvPr userDrawn="1"/>
        </p:nvPicPr>
        <p:blipFill>
          <a:blip r:embed="rId3" cstate="hqprint">
            <a:alphaModFix amt="40000"/>
            <a:extLst>
              <a:ext uri="{28A0092B-C50C-407E-A947-70E740481C1C}">
                <a14:useLocalDpi xmlns:a14="http://schemas.microsoft.com/office/drawing/2010/main"/>
              </a:ext>
            </a:extLst>
          </a:blip>
          <a:stretch>
            <a:fillRect/>
          </a:stretch>
        </p:blipFill>
        <p:spPr>
          <a:xfrm>
            <a:off x="8249678" y="4943158"/>
            <a:ext cx="526732" cy="94992"/>
          </a:xfrm>
          <a:prstGeom prst="rect">
            <a:avLst/>
          </a:prstGeom>
          <a:effectLst/>
        </p:spPr>
      </p:pic>
      <p:grpSp>
        <p:nvGrpSpPr>
          <p:cNvPr id="137" name="Group 136">
            <a:extLst>
              <a:ext uri="{FF2B5EF4-FFF2-40B4-BE49-F238E27FC236}">
                <a16:creationId xmlns:a16="http://schemas.microsoft.com/office/drawing/2014/main" id="{A4A49C97-BAB7-43A4-A3AE-1DBF289959BA}"/>
              </a:ext>
            </a:extLst>
          </p:cNvPr>
          <p:cNvGrpSpPr/>
          <p:nvPr userDrawn="1"/>
        </p:nvGrpSpPr>
        <p:grpSpPr>
          <a:xfrm>
            <a:off x="-1329489" y="-478614"/>
            <a:ext cx="1167802" cy="5213926"/>
            <a:chOff x="-1329489" y="-478614"/>
            <a:chExt cx="1167802" cy="5213926"/>
          </a:xfrm>
        </p:grpSpPr>
        <p:sp>
          <p:nvSpPr>
            <p:cNvPr id="138" name="Rectangle 137">
              <a:extLst>
                <a:ext uri="{FF2B5EF4-FFF2-40B4-BE49-F238E27FC236}">
                  <a16:creationId xmlns:a16="http://schemas.microsoft.com/office/drawing/2014/main" id="{2698281A-0427-424E-BCA4-9E48AD0C4240}"/>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9" name="Rectangle 138">
              <a:extLst>
                <a:ext uri="{FF2B5EF4-FFF2-40B4-BE49-F238E27FC236}">
                  <a16:creationId xmlns:a16="http://schemas.microsoft.com/office/drawing/2014/main" id="{74B2360D-56F5-42A0-89CB-95E34D867F01}"/>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0" name="Rectangle 139">
              <a:extLst>
                <a:ext uri="{FF2B5EF4-FFF2-40B4-BE49-F238E27FC236}">
                  <a16:creationId xmlns:a16="http://schemas.microsoft.com/office/drawing/2014/main" id="{E55C7C98-B37C-4DCE-85A9-008A66AF1BA8}"/>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3257485D-4307-4863-B469-D8A4BEBE9711}"/>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33123775-41FB-49B8-80F5-0EF11C205D16}"/>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BFEA0CDD-5C24-4F47-B7D1-05AC155A5479}"/>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550E62CB-3595-4297-AE2C-4944081D108C}"/>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5" name="TextBox 144">
              <a:extLst>
                <a:ext uri="{FF2B5EF4-FFF2-40B4-BE49-F238E27FC236}">
                  <a16:creationId xmlns:a16="http://schemas.microsoft.com/office/drawing/2014/main" id="{B7169491-A982-41BC-A4A1-D8D59C50D68F}"/>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6" name="TextBox 145">
              <a:extLst>
                <a:ext uri="{FF2B5EF4-FFF2-40B4-BE49-F238E27FC236}">
                  <a16:creationId xmlns:a16="http://schemas.microsoft.com/office/drawing/2014/main" id="{27E9CFE7-22AB-4C6D-AB47-C525D6BE4B9D}"/>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7" name="TextBox 146">
              <a:extLst>
                <a:ext uri="{FF2B5EF4-FFF2-40B4-BE49-F238E27FC236}">
                  <a16:creationId xmlns:a16="http://schemas.microsoft.com/office/drawing/2014/main" id="{E17C5DEB-9504-45BA-BF00-04F05DFB2524}"/>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48" name="Rectangle 147">
              <a:extLst>
                <a:ext uri="{FF2B5EF4-FFF2-40B4-BE49-F238E27FC236}">
                  <a16:creationId xmlns:a16="http://schemas.microsoft.com/office/drawing/2014/main" id="{2A353C14-CDB4-450F-83F3-398D8C444489}"/>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9" name="Rectangle 148">
              <a:extLst>
                <a:ext uri="{FF2B5EF4-FFF2-40B4-BE49-F238E27FC236}">
                  <a16:creationId xmlns:a16="http://schemas.microsoft.com/office/drawing/2014/main" id="{64906E41-118D-43E0-B48E-898CD71944B0}"/>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0" name="Rectangle 149">
              <a:extLst>
                <a:ext uri="{FF2B5EF4-FFF2-40B4-BE49-F238E27FC236}">
                  <a16:creationId xmlns:a16="http://schemas.microsoft.com/office/drawing/2014/main" id="{606182EA-61D3-4671-B91B-6F9FCD4655C0}"/>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EE6774B1-FAB6-42E2-91C1-68B44EE21BD3}"/>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TextBox 151">
              <a:extLst>
                <a:ext uri="{FF2B5EF4-FFF2-40B4-BE49-F238E27FC236}">
                  <a16:creationId xmlns:a16="http://schemas.microsoft.com/office/drawing/2014/main" id="{DD302651-502B-4DE0-A4FE-E4FACE16302A}"/>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3" name="Rectangle 152">
              <a:extLst>
                <a:ext uri="{FF2B5EF4-FFF2-40B4-BE49-F238E27FC236}">
                  <a16:creationId xmlns:a16="http://schemas.microsoft.com/office/drawing/2014/main" id="{3AF2305F-6AD7-409E-BAFF-83675B46FC13}"/>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3CB4AAE2-7825-48CF-A172-9ABB7D964433}"/>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5" name="TextBox 154">
              <a:extLst>
                <a:ext uri="{FF2B5EF4-FFF2-40B4-BE49-F238E27FC236}">
                  <a16:creationId xmlns:a16="http://schemas.microsoft.com/office/drawing/2014/main" id="{798E00E2-14C5-49FF-BFAE-52BA1113F8FC}"/>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6" name="TextBox 155">
              <a:extLst>
                <a:ext uri="{FF2B5EF4-FFF2-40B4-BE49-F238E27FC236}">
                  <a16:creationId xmlns:a16="http://schemas.microsoft.com/office/drawing/2014/main" id="{EAB3E78E-FA11-4F29-8255-7D0ABBEB6FD8}"/>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7" name="TextBox 156">
              <a:extLst>
                <a:ext uri="{FF2B5EF4-FFF2-40B4-BE49-F238E27FC236}">
                  <a16:creationId xmlns:a16="http://schemas.microsoft.com/office/drawing/2014/main" id="{154A90AD-2FCA-4B92-967B-FCB2772A7B58}"/>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58" name="TextBox 157">
              <a:extLst>
                <a:ext uri="{FF2B5EF4-FFF2-40B4-BE49-F238E27FC236}">
                  <a16:creationId xmlns:a16="http://schemas.microsoft.com/office/drawing/2014/main" id="{1D93E95F-1DCD-4F90-852F-2135490326CD}"/>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59" name="TextBox 158">
              <a:extLst>
                <a:ext uri="{FF2B5EF4-FFF2-40B4-BE49-F238E27FC236}">
                  <a16:creationId xmlns:a16="http://schemas.microsoft.com/office/drawing/2014/main" id="{1D33D028-5481-40B7-A38D-296E6F38B8F6}"/>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0" name="TextBox 159">
              <a:extLst>
                <a:ext uri="{FF2B5EF4-FFF2-40B4-BE49-F238E27FC236}">
                  <a16:creationId xmlns:a16="http://schemas.microsoft.com/office/drawing/2014/main" id="{38068F83-E295-4FC5-99EE-75CFC95B4E4E}"/>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1" name="Rectangle 160">
              <a:extLst>
                <a:ext uri="{FF2B5EF4-FFF2-40B4-BE49-F238E27FC236}">
                  <a16:creationId xmlns:a16="http://schemas.microsoft.com/office/drawing/2014/main" id="{94E2D9DC-4696-4DBB-9B6F-A896FC965410}"/>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2" name="TextBox 161">
              <a:extLst>
                <a:ext uri="{FF2B5EF4-FFF2-40B4-BE49-F238E27FC236}">
                  <a16:creationId xmlns:a16="http://schemas.microsoft.com/office/drawing/2014/main" id="{C20ACBC8-E379-48AD-88C2-E9D90C982A0B}"/>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3" name="TextBox 162">
              <a:extLst>
                <a:ext uri="{FF2B5EF4-FFF2-40B4-BE49-F238E27FC236}">
                  <a16:creationId xmlns:a16="http://schemas.microsoft.com/office/drawing/2014/main" id="{F61F5666-4B51-4B00-8810-BF36901EA00A}"/>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4" name="TextBox 163">
              <a:extLst>
                <a:ext uri="{FF2B5EF4-FFF2-40B4-BE49-F238E27FC236}">
                  <a16:creationId xmlns:a16="http://schemas.microsoft.com/office/drawing/2014/main" id="{D7520CBD-418D-40D2-9458-F3678BEC083D}"/>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5" name="Rectangle 164">
              <a:extLst>
                <a:ext uri="{FF2B5EF4-FFF2-40B4-BE49-F238E27FC236}">
                  <a16:creationId xmlns:a16="http://schemas.microsoft.com/office/drawing/2014/main" id="{6B6CEF52-C792-4A9F-A36F-1D97D37DC480}"/>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6" name="TextBox 165">
              <a:extLst>
                <a:ext uri="{FF2B5EF4-FFF2-40B4-BE49-F238E27FC236}">
                  <a16:creationId xmlns:a16="http://schemas.microsoft.com/office/drawing/2014/main" id="{AF8946C8-1B46-42CE-A4AD-513E56142D1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7" name="TextBox 166">
              <a:extLst>
                <a:ext uri="{FF2B5EF4-FFF2-40B4-BE49-F238E27FC236}">
                  <a16:creationId xmlns:a16="http://schemas.microsoft.com/office/drawing/2014/main" id="{5A1C10AC-20CC-48AC-944A-3946821F069B}"/>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4141576146"/>
      </p:ext>
    </p:extLst>
  </p:cSld>
  <p:clrMap bg1="lt1" tx1="dk1" bg2="lt2" tx2="dk2" accent1="accent1" accent2="accent2" accent3="accent3" accent4="accent4" accent5="accent5" accent6="accent6" hlink="hlink" folHlink="folHlink"/>
  <p:sldLayoutIdLst>
    <p:sldLayoutId id="2147483711" r:id="rId1"/>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5" cy="307777"/>
          </a:xfrm>
          <a:prstGeom prst="rect">
            <a:avLst/>
          </a:prstGeom>
        </p:spPr>
        <p:txBody>
          <a:bodyPr vert="horz" wrap="square" lIns="0" tIns="0" rIns="0" bIns="0" rtlCol="0">
            <a:spAutoFit/>
          </a:bodyPr>
          <a:lstStyle/>
          <a:p>
            <a:pPr lvl="0"/>
            <a:endParaRPr lang="en-US" dirty="0"/>
          </a:p>
        </p:txBody>
      </p:sp>
      <p:pic>
        <p:nvPicPr>
          <p:cNvPr id="75" name="Picture 74">
            <a:extLst>
              <a:ext uri="{FF2B5EF4-FFF2-40B4-BE49-F238E27FC236}">
                <a16:creationId xmlns:a16="http://schemas.microsoft.com/office/drawing/2014/main" id="{9BF30E22-522F-4990-A947-D224E2E83218}"/>
              </a:ext>
            </a:extLst>
          </p:cNvPr>
          <p:cNvPicPr>
            <a:picLocks noChangeAspect="1"/>
          </p:cNvPicPr>
          <p:nvPr userDrawn="1"/>
        </p:nvPicPr>
        <p:blipFill>
          <a:blip r:embed="rId4" cstate="hqprint">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2000"/>
                    </a14:imgEffect>
                  </a14:imgLayer>
                </a14:imgProps>
              </a:ext>
              <a:ext uri="{28A0092B-C50C-407E-A947-70E740481C1C}">
                <a14:useLocalDpi xmlns:a14="http://schemas.microsoft.com/office/drawing/2010/main"/>
              </a:ext>
            </a:extLst>
          </a:blip>
          <a:stretch>
            <a:fillRect/>
          </a:stretch>
        </p:blipFill>
        <p:spPr>
          <a:xfrm>
            <a:off x="8249678" y="4942683"/>
            <a:ext cx="526732" cy="94992"/>
          </a:xfrm>
          <a:prstGeom prst="rect">
            <a:avLst/>
          </a:prstGeom>
          <a:effectLst/>
        </p:spPr>
      </p:pic>
      <p:grpSp>
        <p:nvGrpSpPr>
          <p:cNvPr id="139" name="Group 138">
            <a:extLst>
              <a:ext uri="{FF2B5EF4-FFF2-40B4-BE49-F238E27FC236}">
                <a16:creationId xmlns:a16="http://schemas.microsoft.com/office/drawing/2014/main" id="{B59F707D-3813-43CE-848C-C03590C571D4}"/>
              </a:ext>
            </a:extLst>
          </p:cNvPr>
          <p:cNvGrpSpPr/>
          <p:nvPr userDrawn="1"/>
        </p:nvGrpSpPr>
        <p:grpSpPr>
          <a:xfrm>
            <a:off x="-1329489" y="-478614"/>
            <a:ext cx="1167802" cy="5213926"/>
            <a:chOff x="-1329489" y="-478614"/>
            <a:chExt cx="1167802" cy="5213926"/>
          </a:xfrm>
        </p:grpSpPr>
        <p:sp>
          <p:nvSpPr>
            <p:cNvPr id="140" name="Rectangle 139">
              <a:extLst>
                <a:ext uri="{FF2B5EF4-FFF2-40B4-BE49-F238E27FC236}">
                  <a16:creationId xmlns:a16="http://schemas.microsoft.com/office/drawing/2014/main" id="{2EF541EF-2503-4CAC-9B3A-E06B2D5A0652}"/>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6000743D-5D1E-46E3-9B8F-6F517A419A24}"/>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0347CF0D-F9E2-4F23-88FA-CB5215E17F14}"/>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11C283C5-049B-4F7F-9C41-645FBFE03F08}"/>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FA5529F0-9BE6-46D4-8FD1-5E505BBF3C53}"/>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5" name="Rectangle 144">
              <a:extLst>
                <a:ext uri="{FF2B5EF4-FFF2-40B4-BE49-F238E27FC236}">
                  <a16:creationId xmlns:a16="http://schemas.microsoft.com/office/drawing/2014/main" id="{1A262ED9-D137-4F9C-BB0F-3246B8029823}"/>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6" name="Rectangle 145">
              <a:extLst>
                <a:ext uri="{FF2B5EF4-FFF2-40B4-BE49-F238E27FC236}">
                  <a16:creationId xmlns:a16="http://schemas.microsoft.com/office/drawing/2014/main" id="{3416DA77-534D-4571-A237-D9B709DD3B69}"/>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7" name="TextBox 146">
              <a:extLst>
                <a:ext uri="{FF2B5EF4-FFF2-40B4-BE49-F238E27FC236}">
                  <a16:creationId xmlns:a16="http://schemas.microsoft.com/office/drawing/2014/main" id="{B27C46F6-DCA9-483F-82C0-62B89238EC94}"/>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8" name="TextBox 147">
              <a:extLst>
                <a:ext uri="{FF2B5EF4-FFF2-40B4-BE49-F238E27FC236}">
                  <a16:creationId xmlns:a16="http://schemas.microsoft.com/office/drawing/2014/main" id="{E3BB222F-FE02-42ED-957A-25A521D4F762}"/>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9" name="TextBox 148">
              <a:extLst>
                <a:ext uri="{FF2B5EF4-FFF2-40B4-BE49-F238E27FC236}">
                  <a16:creationId xmlns:a16="http://schemas.microsoft.com/office/drawing/2014/main" id="{0D7853F9-175E-453B-8520-BB08FA6B0113}"/>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50" name="Rectangle 149">
              <a:extLst>
                <a:ext uri="{FF2B5EF4-FFF2-40B4-BE49-F238E27FC236}">
                  <a16:creationId xmlns:a16="http://schemas.microsoft.com/office/drawing/2014/main" id="{73DBABCE-13DC-4329-B4CC-EB5621B11D64}"/>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B9F80975-A2C2-425A-A010-DF85A0BFCF0C}"/>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Rectangle 151">
              <a:extLst>
                <a:ext uri="{FF2B5EF4-FFF2-40B4-BE49-F238E27FC236}">
                  <a16:creationId xmlns:a16="http://schemas.microsoft.com/office/drawing/2014/main" id="{10FFD315-A0C1-4333-A68B-27CEBEB4E91D}"/>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3" name="Rectangle 152">
              <a:extLst>
                <a:ext uri="{FF2B5EF4-FFF2-40B4-BE49-F238E27FC236}">
                  <a16:creationId xmlns:a16="http://schemas.microsoft.com/office/drawing/2014/main" id="{F1459EC3-C59A-40F4-95A6-0DF107130967}"/>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CC0363EC-1F3D-4C5D-AB55-664BCE967B5B}"/>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5" name="Rectangle 154">
              <a:extLst>
                <a:ext uri="{FF2B5EF4-FFF2-40B4-BE49-F238E27FC236}">
                  <a16:creationId xmlns:a16="http://schemas.microsoft.com/office/drawing/2014/main" id="{0461F3FC-993A-4553-8AB3-F0905E7A670C}"/>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6" name="TextBox 155">
              <a:extLst>
                <a:ext uri="{FF2B5EF4-FFF2-40B4-BE49-F238E27FC236}">
                  <a16:creationId xmlns:a16="http://schemas.microsoft.com/office/drawing/2014/main" id="{6C79F514-1BDD-43ED-AAE6-36A60F1E18BE}"/>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7" name="TextBox 156">
              <a:extLst>
                <a:ext uri="{FF2B5EF4-FFF2-40B4-BE49-F238E27FC236}">
                  <a16:creationId xmlns:a16="http://schemas.microsoft.com/office/drawing/2014/main" id="{2AD8D90E-71B4-43A5-99FD-17056427AD73}"/>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8" name="TextBox 157">
              <a:extLst>
                <a:ext uri="{FF2B5EF4-FFF2-40B4-BE49-F238E27FC236}">
                  <a16:creationId xmlns:a16="http://schemas.microsoft.com/office/drawing/2014/main" id="{4AEAD867-BBA5-480A-BF8E-D5024E39B022}"/>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9" name="TextBox 158">
              <a:extLst>
                <a:ext uri="{FF2B5EF4-FFF2-40B4-BE49-F238E27FC236}">
                  <a16:creationId xmlns:a16="http://schemas.microsoft.com/office/drawing/2014/main" id="{C8991615-3D6E-457B-A1C8-5A836E7855D1}"/>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60" name="TextBox 159">
              <a:extLst>
                <a:ext uri="{FF2B5EF4-FFF2-40B4-BE49-F238E27FC236}">
                  <a16:creationId xmlns:a16="http://schemas.microsoft.com/office/drawing/2014/main" id="{22AD04EC-B9F8-40F5-A390-2238712317D5}"/>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61" name="TextBox 160">
              <a:extLst>
                <a:ext uri="{FF2B5EF4-FFF2-40B4-BE49-F238E27FC236}">
                  <a16:creationId xmlns:a16="http://schemas.microsoft.com/office/drawing/2014/main" id="{6B939A63-07A7-4413-873B-D22D9D015C23}"/>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2" name="TextBox 161">
              <a:extLst>
                <a:ext uri="{FF2B5EF4-FFF2-40B4-BE49-F238E27FC236}">
                  <a16:creationId xmlns:a16="http://schemas.microsoft.com/office/drawing/2014/main" id="{21357B48-C7E4-49F4-A6B8-1F3FDFBBBFE0}"/>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3" name="Rectangle 162">
              <a:extLst>
                <a:ext uri="{FF2B5EF4-FFF2-40B4-BE49-F238E27FC236}">
                  <a16:creationId xmlns:a16="http://schemas.microsoft.com/office/drawing/2014/main" id="{0F28DCE0-5842-4B35-919A-3C9CAD3569FB}"/>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4" name="TextBox 163">
              <a:extLst>
                <a:ext uri="{FF2B5EF4-FFF2-40B4-BE49-F238E27FC236}">
                  <a16:creationId xmlns:a16="http://schemas.microsoft.com/office/drawing/2014/main" id="{5DE27104-5B05-48A6-9DC5-F9E47576FAEA}"/>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5" name="TextBox 164">
              <a:extLst>
                <a:ext uri="{FF2B5EF4-FFF2-40B4-BE49-F238E27FC236}">
                  <a16:creationId xmlns:a16="http://schemas.microsoft.com/office/drawing/2014/main" id="{BABB18F1-C0AC-45A1-834C-051090E9CE68}"/>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6" name="TextBox 165">
              <a:extLst>
                <a:ext uri="{FF2B5EF4-FFF2-40B4-BE49-F238E27FC236}">
                  <a16:creationId xmlns:a16="http://schemas.microsoft.com/office/drawing/2014/main" id="{390D4630-69DF-432E-BFC1-0FE1F3B66942}"/>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7" name="Rectangle 166">
              <a:extLst>
                <a:ext uri="{FF2B5EF4-FFF2-40B4-BE49-F238E27FC236}">
                  <a16:creationId xmlns:a16="http://schemas.microsoft.com/office/drawing/2014/main" id="{314B8634-51AA-4AD8-A410-083926D1F25B}"/>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8" name="TextBox 167">
              <a:extLst>
                <a:ext uri="{FF2B5EF4-FFF2-40B4-BE49-F238E27FC236}">
                  <a16:creationId xmlns:a16="http://schemas.microsoft.com/office/drawing/2014/main" id="{75CF0578-CF56-4FFD-8BB7-9F9974C0AFD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9" name="TextBox 168">
              <a:extLst>
                <a:ext uri="{FF2B5EF4-FFF2-40B4-BE49-F238E27FC236}">
                  <a16:creationId xmlns:a16="http://schemas.microsoft.com/office/drawing/2014/main" id="{C0B95C63-4528-449F-8F02-740F54BEA85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475088994"/>
      </p:ext>
    </p:extLst>
  </p:cSld>
  <p:clrMap bg1="lt1" tx1="dk1" bg2="lt2" tx2="dk2" accent1="accent1" accent2="accent2" accent3="accent3" accent4="accent4" accent5="accent5" accent6="accent6" hlink="hlink" folHlink="folHlink"/>
  <p:sldLayoutIdLst>
    <p:sldLayoutId id="2147483714" r:id="rId1"/>
    <p:sldLayoutId id="2147483715" r:id="rId2"/>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005F4B"/>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75000"/>
              <a:lumOff val="2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team.veeam.com/brandspace/Pages/Presentations-Graphics.aspx"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 Id="rId9" Type="http://schemas.openxmlformats.org/officeDocument/2006/relationships/image" Target="../media/image37.sv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8.png"/><Relationship Id="rId7" Type="http://schemas.openxmlformats.org/officeDocument/2006/relationships/image" Target="../media/image32.sv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39.svg"/><Relationship Id="rId9" Type="http://schemas.openxmlformats.org/officeDocument/2006/relationships/image" Target="../media/image34.sv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slide" Target="slide28.xml"/><Relationship Id="rId4" Type="http://schemas.openxmlformats.org/officeDocument/2006/relationships/slide" Target="slide30.xml"/></Relationships>
</file>

<file path=ppt/slides/_rels/slide29.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59.svg"/><Relationship Id="rId26" Type="http://schemas.openxmlformats.org/officeDocument/2006/relationships/image" Target="../media/image67.sv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notesSlide" Target="../notesSlides/notesSlide24.xml"/><Relationship Id="rId16" Type="http://schemas.openxmlformats.org/officeDocument/2006/relationships/image" Target="../media/image57.svg"/><Relationship Id="rId20" Type="http://schemas.openxmlformats.org/officeDocument/2006/relationships/image" Target="../media/image61.svg"/><Relationship Id="rId29"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47.svg"/><Relationship Id="rId11" Type="http://schemas.openxmlformats.org/officeDocument/2006/relationships/image" Target="../media/image52.png"/><Relationship Id="rId24" Type="http://schemas.openxmlformats.org/officeDocument/2006/relationships/image" Target="../media/image65.sv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svg"/><Relationship Id="rId10" Type="http://schemas.openxmlformats.org/officeDocument/2006/relationships/image" Target="../media/image51.svg"/><Relationship Id="rId19" Type="http://schemas.openxmlformats.org/officeDocument/2006/relationships/image" Target="../media/image60.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 Id="rId22" Type="http://schemas.openxmlformats.org/officeDocument/2006/relationships/image" Target="../media/image63.svg"/><Relationship Id="rId27" Type="http://schemas.openxmlformats.org/officeDocument/2006/relationships/image" Target="../media/image68.png"/><Relationship Id="rId30" Type="http://schemas.openxmlformats.org/officeDocument/2006/relationships/image" Target="../media/image71.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team.veeam.com/brandspace/Pages/Presentations-Graphics.aspx"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team.veeam.com/brandspace/Pages/Presentations-Graphics.aspx"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C7847AE9-0CA4-4743-95AA-61E1198F1DF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2461" t="18764" r="27113" b="31785"/>
          <a:stretch/>
        </p:blipFill>
        <p:spPr>
          <a:xfrm>
            <a:off x="4177351" y="0"/>
            <a:ext cx="3638550" cy="5143499"/>
          </a:xfrm>
          <a:prstGeom prst="rect">
            <a:avLst/>
          </a:prstGeom>
        </p:spPr>
      </p:pic>
      <p:pic>
        <p:nvPicPr>
          <p:cNvPr id="10" name="Graphic 9">
            <a:extLst>
              <a:ext uri="{FF2B5EF4-FFF2-40B4-BE49-F238E27FC236}">
                <a16:creationId xmlns:a16="http://schemas.microsoft.com/office/drawing/2014/main" id="{4DFB2310-B33A-41F9-8239-AF3828009B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20272" y="377459"/>
            <a:ext cx="1591258" cy="279592"/>
          </a:xfrm>
          <a:prstGeom prst="rect">
            <a:avLst/>
          </a:prstGeom>
        </p:spPr>
      </p:pic>
      <p:sp>
        <p:nvSpPr>
          <p:cNvPr id="6" name="Text Placeholder 1">
            <a:extLst>
              <a:ext uri="{FF2B5EF4-FFF2-40B4-BE49-F238E27FC236}">
                <a16:creationId xmlns:a16="http://schemas.microsoft.com/office/drawing/2014/main" id="{4FC72783-7AAF-7141-9BAE-49217E583689}"/>
              </a:ext>
            </a:extLst>
          </p:cNvPr>
          <p:cNvSpPr txBox="1">
            <a:spLocks/>
          </p:cNvSpPr>
          <p:nvPr/>
        </p:nvSpPr>
        <p:spPr>
          <a:xfrm>
            <a:off x="359998" y="1295108"/>
            <a:ext cx="5056954" cy="747897"/>
          </a:xfrm>
          <a:prstGeom prst="rect">
            <a:avLst/>
          </a:prstGeom>
        </p:spPr>
        <p:txBody>
          <a:bodyPr vert="horz" wrap="square" lIns="0" tIns="0" rIns="0" bIns="0" rtlCol="0">
            <a:noAutofit/>
          </a:bodyPr>
          <a:lstStyle>
            <a:lvl1pPr marL="0" indent="0" algn="l" defTabSz="686030" rtl="0" eaLnBrk="1" latinLnBrk="0" hangingPunct="1">
              <a:lnSpc>
                <a:spcPct val="100000"/>
              </a:lnSpc>
              <a:spcBef>
                <a:spcPts val="0"/>
              </a:spcBef>
              <a:buSzPct val="90000"/>
              <a:buFont typeface="Arial" pitchFamily="34" charset="0"/>
              <a:buNone/>
              <a:defRPr sz="5400" i="0" kern="1200" spc="0" baseline="0">
                <a:solidFill>
                  <a:schemeClr val="bg1"/>
                </a:solidFill>
                <a:latin typeface="+mj-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0">
              <a:defRPr/>
            </a:pPr>
            <a:r>
              <a:rPr kumimoji="0" lang="en-US" sz="4400" b="0" i="0" u="none" strike="noStrike" kern="1200" cap="none" spc="0" normalizeH="0" baseline="0" noProof="0" dirty="0">
                <a:ln>
                  <a:noFill/>
                </a:ln>
                <a:solidFill>
                  <a:srgbClr val="FFFFFF"/>
                </a:solidFill>
                <a:effectLst/>
                <a:uLnTx/>
                <a:uFillTx/>
                <a:latin typeface="Tahoma"/>
                <a:ea typeface="+mn-ea"/>
                <a:cs typeface="+mn-cs"/>
              </a:rPr>
              <a:t>CDP</a:t>
            </a:r>
            <a:r>
              <a:rPr kumimoji="0" lang="ko-KR" altLang="en-US" sz="4400" b="0" i="0" u="none" strike="noStrike" kern="1200" cap="none" spc="0" normalizeH="0" baseline="0" noProof="0" dirty="0">
                <a:ln>
                  <a:noFill/>
                </a:ln>
                <a:solidFill>
                  <a:srgbClr val="FFFFFF"/>
                </a:solidFill>
                <a:effectLst/>
                <a:uLnTx/>
                <a:uFillTx/>
                <a:latin typeface="Tahoma"/>
                <a:ea typeface="+mn-ea"/>
                <a:cs typeface="+mn-cs"/>
              </a:rPr>
              <a:t> </a:t>
            </a:r>
            <a:r>
              <a:rPr kumimoji="0" lang="en-US" altLang="ko-KR" sz="4400" b="0" i="0" u="none" strike="noStrike" kern="1200" cap="none" spc="0" normalizeH="0" baseline="0" noProof="0" dirty="0">
                <a:ln>
                  <a:noFill/>
                </a:ln>
                <a:solidFill>
                  <a:srgbClr val="FFFFFF"/>
                </a:solidFill>
                <a:effectLst/>
                <a:uLnTx/>
                <a:uFillTx/>
                <a:latin typeface="Tahoma"/>
                <a:ea typeface="+mn-ea"/>
                <a:cs typeface="+mn-cs"/>
              </a:rPr>
              <a:t>&amp;</a:t>
            </a:r>
            <a:r>
              <a:rPr kumimoji="0" lang="ko-KR" altLang="en-US" sz="4400" b="0" i="0" u="none" strike="noStrike" kern="1200" cap="none" spc="0" normalizeH="0" baseline="0" noProof="0" dirty="0">
                <a:ln>
                  <a:noFill/>
                </a:ln>
                <a:solidFill>
                  <a:srgbClr val="FFFFFF"/>
                </a:solidFill>
                <a:effectLst/>
                <a:uLnTx/>
                <a:uFillTx/>
                <a:latin typeface="Tahoma"/>
                <a:ea typeface="+mn-ea"/>
                <a:cs typeface="+mn-cs"/>
              </a:rPr>
              <a:t> 강화된  </a:t>
            </a:r>
            <a:r>
              <a:rPr kumimoji="0" lang="en-US" altLang="ko-KR" sz="4400" b="0" i="0" u="none" strike="noStrike" kern="1200" cap="none" spc="0" normalizeH="0" baseline="0" noProof="0" dirty="0">
                <a:ln>
                  <a:noFill/>
                </a:ln>
                <a:solidFill>
                  <a:srgbClr val="FFFFFF"/>
                </a:solidFill>
                <a:effectLst/>
                <a:uLnTx/>
                <a:uFillTx/>
                <a:latin typeface="Tahoma"/>
                <a:ea typeface="+mn-ea"/>
                <a:cs typeface="+mn-cs"/>
              </a:rPr>
              <a:t>Linux</a:t>
            </a:r>
            <a:r>
              <a:rPr kumimoji="0" lang="ko-KR" altLang="en-US" sz="4400" b="0" i="0" u="none" strike="noStrike" kern="1200" cap="none" spc="0" normalizeH="0" baseline="0" noProof="0" dirty="0">
                <a:ln>
                  <a:noFill/>
                </a:ln>
                <a:solidFill>
                  <a:srgbClr val="FFFFFF"/>
                </a:solidFill>
                <a:effectLst/>
                <a:uLnTx/>
                <a:uFillTx/>
                <a:latin typeface="Tahoma"/>
                <a:ea typeface="+mn-ea"/>
                <a:cs typeface="+mn-cs"/>
              </a:rPr>
              <a:t> </a:t>
            </a:r>
            <a:r>
              <a:rPr kumimoji="0" lang="en-US" altLang="ko-KR" sz="4400" b="0" i="0" u="none" strike="noStrike" kern="1200" cap="none" spc="0" normalizeH="0" baseline="0" noProof="0" dirty="0">
                <a:ln>
                  <a:noFill/>
                </a:ln>
                <a:solidFill>
                  <a:srgbClr val="FFFFFF"/>
                </a:solidFill>
                <a:effectLst/>
                <a:uLnTx/>
                <a:uFillTx/>
                <a:latin typeface="Tahoma"/>
                <a:ea typeface="+mn-ea"/>
                <a:cs typeface="+mn-cs"/>
              </a:rPr>
              <a:t>Re</a:t>
            </a:r>
            <a:r>
              <a:rPr lang="en-US" altLang="ko-KR" sz="4400" dirty="0" err="1">
                <a:solidFill>
                  <a:srgbClr val="FFFFFF"/>
                </a:solidFill>
                <a:latin typeface="Tahoma"/>
              </a:rPr>
              <a:t>pository</a:t>
            </a:r>
            <a:endParaRPr kumimoji="0" lang="ru-RU" sz="4400" b="0" i="0" u="none" strike="noStrike" kern="1200" cap="none" spc="0" normalizeH="0" baseline="0" noProof="0" dirty="0">
              <a:ln>
                <a:noFill/>
              </a:ln>
              <a:solidFill>
                <a:srgbClr val="FFFFFF"/>
              </a:solidFill>
              <a:effectLst/>
              <a:uLnTx/>
              <a:uFillTx/>
              <a:latin typeface="Tahoma"/>
              <a:ea typeface="+mn-ea"/>
              <a:cs typeface="+mn-cs"/>
            </a:endParaRPr>
          </a:p>
        </p:txBody>
      </p:sp>
      <p:sp>
        <p:nvSpPr>
          <p:cNvPr id="7" name="Text Placeholder 2">
            <a:extLst>
              <a:ext uri="{FF2B5EF4-FFF2-40B4-BE49-F238E27FC236}">
                <a16:creationId xmlns:a16="http://schemas.microsoft.com/office/drawing/2014/main" id="{11DB6F54-331A-9F45-90F8-2E15F65EB800}"/>
              </a:ext>
            </a:extLst>
          </p:cNvPr>
          <p:cNvSpPr txBox="1">
            <a:spLocks/>
          </p:cNvSpPr>
          <p:nvPr/>
        </p:nvSpPr>
        <p:spPr>
          <a:xfrm>
            <a:off x="359998" y="3706609"/>
            <a:ext cx="3624126" cy="323165"/>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100" dirty="0"/>
              <a:t>Dongun Shin</a:t>
            </a:r>
          </a:p>
        </p:txBody>
      </p:sp>
      <p:sp>
        <p:nvSpPr>
          <p:cNvPr id="9" name="Text Placeholder 3">
            <a:extLst>
              <a:ext uri="{FF2B5EF4-FFF2-40B4-BE49-F238E27FC236}">
                <a16:creationId xmlns:a16="http://schemas.microsoft.com/office/drawing/2014/main" id="{D927F8C1-0471-A74F-AE7F-65AE3B8F9038}"/>
              </a:ext>
            </a:extLst>
          </p:cNvPr>
          <p:cNvSpPr txBox="1">
            <a:spLocks/>
          </p:cNvSpPr>
          <p:nvPr/>
        </p:nvSpPr>
        <p:spPr>
          <a:xfrm>
            <a:off x="359998" y="4068194"/>
            <a:ext cx="3545520" cy="830997"/>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dirty="0"/>
              <a:t>System Engineer (SEAK)</a:t>
            </a:r>
          </a:p>
        </p:txBody>
      </p:sp>
    </p:spTree>
    <p:extLst>
      <p:ext uri="{BB962C8B-B14F-4D97-AF65-F5344CB8AC3E}">
        <p14:creationId xmlns:p14="http://schemas.microsoft.com/office/powerpoint/2010/main" val="2987159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1000" fill="hold"/>
                                        <p:tgtEl>
                                          <p:spTgt spid="8"/>
                                        </p:tgtEl>
                                        <p:attrNameLst>
                                          <p:attrName>ppt_x</p:attrName>
                                        </p:attrNameLst>
                                      </p:cBhvr>
                                      <p:tavLst>
                                        <p:tav tm="0">
                                          <p:val>
                                            <p:strVal val="0-#ppt_w/2"/>
                                          </p:val>
                                        </p:tav>
                                        <p:tav tm="100000">
                                          <p:val>
                                            <p:strVal val="#ppt_x"/>
                                          </p:val>
                                        </p:tav>
                                      </p:tavLst>
                                    </p:anim>
                                    <p:anim calcmode="lin" valueType="num">
                                      <p:cBhvr additive="base">
                                        <p:cTn id="14"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10D485-5C1D-4E57-B790-0EB421B35081}"/>
              </a:ext>
            </a:extLst>
          </p:cNvPr>
          <p:cNvSpPr/>
          <p:nvPr/>
        </p:nvSpPr>
        <p:spPr>
          <a:xfrm>
            <a:off x="255361" y="2179955"/>
            <a:ext cx="6074319" cy="830997"/>
          </a:xfrm>
          <a:prstGeom prst="rect">
            <a:avLst/>
          </a:prstGeom>
        </p:spPr>
        <p:txBody>
          <a:bodyPr wrap="square">
            <a:spAutoFit/>
          </a:bodyPr>
          <a:lstStyle/>
          <a:p>
            <a:pPr lvl="0" defTabSz="686030">
              <a:spcBef>
                <a:spcPct val="0"/>
              </a:spcBef>
              <a:defRPr/>
            </a:pPr>
            <a:r>
              <a:rPr lang="ko-KR" altLang="en-US" sz="4800">
                <a:solidFill>
                  <a:schemeClr val="bg1"/>
                </a:solidFill>
              </a:rPr>
              <a:t>고객이 가진 </a:t>
            </a:r>
            <a:r>
              <a:rPr lang="ko-KR" altLang="en-US" sz="4800" dirty="0">
                <a:solidFill>
                  <a:schemeClr val="bg1"/>
                </a:solidFill>
              </a:rPr>
              <a:t>문제점</a:t>
            </a:r>
            <a:endParaRPr lang="en-US" sz="4800" dirty="0">
              <a:solidFill>
                <a:schemeClr val="bg1"/>
              </a:solidFill>
            </a:endParaRPr>
          </a:p>
        </p:txBody>
      </p:sp>
      <p:pic>
        <p:nvPicPr>
          <p:cNvPr id="4" name="Picture 3" descr="A picture containing graphical user interface&#10;&#10;Description automatically generated">
            <a:extLst>
              <a:ext uri="{FF2B5EF4-FFF2-40B4-BE49-F238E27FC236}">
                <a16:creationId xmlns:a16="http://schemas.microsoft.com/office/drawing/2014/main" id="{29F7DB83-B9A3-4115-86F2-7A40C0E563D8}"/>
              </a:ext>
            </a:extLst>
          </p:cNvPr>
          <p:cNvPicPr>
            <a:picLocks noChangeAspect="1"/>
          </p:cNvPicPr>
          <p:nvPr/>
        </p:nvPicPr>
        <p:blipFill>
          <a:blip r:embed="rId3"/>
          <a:stretch>
            <a:fillRect/>
          </a:stretch>
        </p:blipFill>
        <p:spPr>
          <a:xfrm>
            <a:off x="5868531" y="674093"/>
            <a:ext cx="2299647" cy="3167508"/>
          </a:xfrm>
          <a:prstGeom prst="rect">
            <a:avLst/>
          </a:prstGeom>
        </p:spPr>
      </p:pic>
    </p:spTree>
    <p:extLst>
      <p:ext uri="{BB962C8B-B14F-4D97-AF65-F5344CB8AC3E}">
        <p14:creationId xmlns:p14="http://schemas.microsoft.com/office/powerpoint/2010/main" val="39754482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4374D94-F312-8E40-95AB-C156E608433F}"/>
              </a:ext>
            </a:extLst>
          </p:cNvPr>
          <p:cNvSpPr txBox="1"/>
          <p:nvPr/>
        </p:nvSpPr>
        <p:spPr>
          <a:xfrm>
            <a:off x="4181360" y="1140103"/>
            <a:ext cx="4389393" cy="2026178"/>
          </a:xfrm>
          <a:prstGeom prst="rect">
            <a:avLst/>
          </a:prstGeom>
          <a:ln>
            <a:noFill/>
          </a:ln>
        </p:spPr>
        <p:txBody>
          <a:bodyPr wrap="square" lIns="91440" tIns="45720" rIns="91440" bIns="45720" rtlCol="0" anchor="t">
            <a:noAutofit/>
          </a:bodyPr>
          <a:lstStyle/>
          <a:p>
            <a:pPr marL="214313" indent="-214313" defTabSz="685783">
              <a:spcAft>
                <a:spcPts val="900"/>
              </a:spcAft>
              <a:buFont typeface="Arial" panose="020B0604020202020204" pitchFamily="34" charset="0"/>
              <a:buChar char="•"/>
              <a:defRPr/>
            </a:pPr>
            <a:r>
              <a:rPr lang="ko-KR" altLang="en-US" sz="2000" dirty="0">
                <a:solidFill>
                  <a:schemeClr val="bg1"/>
                </a:solidFill>
                <a:latin typeface="+mj-lt"/>
              </a:rPr>
              <a:t>비즈니스 연속성 유지 어려움</a:t>
            </a:r>
            <a:endParaRPr lang="en-US" sz="2000" dirty="0">
              <a:solidFill>
                <a:schemeClr val="bg1"/>
              </a:solidFill>
              <a:latin typeface="+mj-lt"/>
            </a:endParaRPr>
          </a:p>
          <a:p>
            <a:pPr defTabSz="685783">
              <a:spcAft>
                <a:spcPts val="900"/>
              </a:spcAft>
              <a:defRPr/>
            </a:pPr>
            <a:endParaRPr lang="en-US" sz="2000" dirty="0">
              <a:solidFill>
                <a:schemeClr val="bg1"/>
              </a:solidFill>
              <a:latin typeface="+mj-lt"/>
            </a:endParaRPr>
          </a:p>
          <a:p>
            <a:pPr marL="214313" indent="-214313" defTabSz="685783">
              <a:spcAft>
                <a:spcPts val="900"/>
              </a:spcAft>
              <a:buFont typeface="Arial" panose="020B0604020202020204" pitchFamily="34" charset="0"/>
              <a:buChar char="•"/>
              <a:defRPr/>
            </a:pPr>
            <a:r>
              <a:rPr lang="ko-KR" altLang="en-US" sz="2000" dirty="0">
                <a:solidFill>
                  <a:schemeClr val="bg1"/>
                </a:solidFill>
                <a:latin typeface="+mj-lt"/>
              </a:rPr>
              <a:t>내부 및 외부 서비스 수준 계약 </a:t>
            </a:r>
            <a:r>
              <a:rPr lang="en-US" altLang="ko-KR" sz="2000" dirty="0">
                <a:solidFill>
                  <a:schemeClr val="bg1"/>
                </a:solidFill>
                <a:latin typeface="+mj-lt"/>
              </a:rPr>
              <a:t>(SLA) </a:t>
            </a:r>
            <a:r>
              <a:rPr lang="ko-KR" altLang="en-US" sz="2000" dirty="0">
                <a:solidFill>
                  <a:schemeClr val="bg1"/>
                </a:solidFill>
                <a:latin typeface="+mj-lt"/>
              </a:rPr>
              <a:t>충족 어려움</a:t>
            </a:r>
            <a:endParaRPr lang="en-US" altLang="ko-KR" sz="2000" dirty="0">
              <a:solidFill>
                <a:schemeClr val="bg1"/>
              </a:solidFill>
              <a:latin typeface="+mj-lt"/>
            </a:endParaRPr>
          </a:p>
          <a:p>
            <a:pPr marL="214313" indent="-214313" defTabSz="685783">
              <a:spcAft>
                <a:spcPts val="900"/>
              </a:spcAft>
              <a:buFont typeface="Arial" panose="020B0604020202020204" pitchFamily="34" charset="0"/>
              <a:buChar char="•"/>
              <a:defRPr/>
            </a:pPr>
            <a:endParaRPr lang="en-US" sz="2000" dirty="0">
              <a:solidFill>
                <a:schemeClr val="bg1"/>
              </a:solidFill>
              <a:latin typeface="+mj-lt"/>
              <a:ea typeface="Tahoma"/>
              <a:cs typeface="Tahoma"/>
            </a:endParaRPr>
          </a:p>
          <a:p>
            <a:pPr marL="214313" indent="-214313" defTabSz="685783">
              <a:spcAft>
                <a:spcPts val="900"/>
              </a:spcAft>
              <a:buFont typeface="Arial" panose="020B0604020202020204" pitchFamily="34" charset="0"/>
              <a:buChar char="•"/>
              <a:defRPr/>
            </a:pPr>
            <a:r>
              <a:rPr lang="ko-KR" altLang="en-US" sz="2000" dirty="0">
                <a:solidFill>
                  <a:schemeClr val="bg1"/>
                </a:solidFill>
                <a:latin typeface="+mj-lt"/>
              </a:rPr>
              <a:t>구축을 위한 고비용 및 복잡성 증가</a:t>
            </a:r>
            <a:endParaRPr lang="en-US" sz="2000" dirty="0">
              <a:solidFill>
                <a:schemeClr val="bg1"/>
              </a:solidFill>
              <a:latin typeface="+mj-lt"/>
            </a:endParaRPr>
          </a:p>
        </p:txBody>
      </p:sp>
      <p:pic>
        <p:nvPicPr>
          <p:cNvPr id="23" name="Picture 22" descr="A picture containing graphical user interface&#10;&#10;Description automatically generated">
            <a:extLst>
              <a:ext uri="{FF2B5EF4-FFF2-40B4-BE49-F238E27FC236}">
                <a16:creationId xmlns:a16="http://schemas.microsoft.com/office/drawing/2014/main" id="{A8BF7169-7DA7-4821-B1E3-5F2152179EF4}"/>
              </a:ext>
            </a:extLst>
          </p:cNvPr>
          <p:cNvPicPr>
            <a:picLocks noChangeAspect="1"/>
          </p:cNvPicPr>
          <p:nvPr/>
        </p:nvPicPr>
        <p:blipFill>
          <a:blip r:embed="rId3"/>
          <a:stretch>
            <a:fillRect/>
          </a:stretch>
        </p:blipFill>
        <p:spPr>
          <a:xfrm>
            <a:off x="675001" y="540000"/>
            <a:ext cx="2550536" cy="3513079"/>
          </a:xfrm>
          <a:prstGeom prst="rect">
            <a:avLst/>
          </a:prstGeom>
        </p:spPr>
      </p:pic>
      <p:cxnSp>
        <p:nvCxnSpPr>
          <p:cNvPr id="15" name="Straight Connector 3">
            <a:extLst>
              <a:ext uri="{FF2B5EF4-FFF2-40B4-BE49-F238E27FC236}">
                <a16:creationId xmlns:a16="http://schemas.microsoft.com/office/drawing/2014/main" id="{5FDD88C8-6AB1-425D-9181-67A8BDD4CBE3}"/>
              </a:ext>
            </a:extLst>
          </p:cNvPr>
          <p:cNvCxnSpPr>
            <a:cxnSpLocks/>
          </p:cNvCxnSpPr>
          <p:nvPr/>
        </p:nvCxnSpPr>
        <p:spPr>
          <a:xfrm flipV="1">
            <a:off x="3954410" y="1351129"/>
            <a:ext cx="0" cy="2108578"/>
          </a:xfrm>
          <a:prstGeom prst="line">
            <a:avLst/>
          </a:prstGeom>
          <a:solidFill>
            <a:srgbClr val="00E296"/>
          </a:solidFill>
          <a:ln w="19050" cap="rnd">
            <a:gradFill flip="none" rotWithShape="1">
              <a:gsLst>
                <a:gs pos="0">
                  <a:srgbClr val="00E296">
                    <a:alpha val="0"/>
                  </a:srgbClr>
                </a:gs>
                <a:gs pos="79000">
                  <a:srgbClr val="00E296"/>
                </a:gs>
              </a:gsLst>
              <a:lin ang="5400000" scaled="0"/>
              <a:tileRect/>
            </a:gra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29309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10D485-5C1D-4E57-B790-0EB421B35081}"/>
              </a:ext>
            </a:extLst>
          </p:cNvPr>
          <p:cNvSpPr/>
          <p:nvPr/>
        </p:nvSpPr>
        <p:spPr>
          <a:xfrm>
            <a:off x="480549" y="2132188"/>
            <a:ext cx="6074319" cy="707886"/>
          </a:xfrm>
          <a:prstGeom prst="rect">
            <a:avLst/>
          </a:prstGeom>
        </p:spPr>
        <p:txBody>
          <a:bodyPr wrap="square">
            <a:spAutoFit/>
          </a:bodyPr>
          <a:lstStyle/>
          <a:p>
            <a:pPr defTabSz="686030">
              <a:spcBef>
                <a:spcPct val="0"/>
              </a:spcBef>
            </a:pPr>
            <a:r>
              <a:rPr lang="en-US" altLang="ko-KR" sz="4000" dirty="0">
                <a:solidFill>
                  <a:schemeClr val="bg1"/>
                </a:solidFill>
              </a:rPr>
              <a:t>Veeam </a:t>
            </a:r>
            <a:r>
              <a:rPr lang="ko-KR" altLang="en-US" sz="4000" dirty="0">
                <a:solidFill>
                  <a:schemeClr val="bg1"/>
                </a:solidFill>
              </a:rPr>
              <a:t>판매 전략</a:t>
            </a:r>
            <a:endParaRPr lang="en-US" sz="4000" dirty="0">
              <a:solidFill>
                <a:schemeClr val="bg1"/>
              </a:solidFill>
            </a:endParaRPr>
          </a:p>
        </p:txBody>
      </p:sp>
      <p:pic>
        <p:nvPicPr>
          <p:cNvPr id="4" name="Picture 3" descr="A picture containing graphical user interface&#10;&#10;Description automatically generated">
            <a:extLst>
              <a:ext uri="{FF2B5EF4-FFF2-40B4-BE49-F238E27FC236}">
                <a16:creationId xmlns:a16="http://schemas.microsoft.com/office/drawing/2014/main" id="{4407D81D-93E5-4289-B87F-960EFC1B7E96}"/>
              </a:ext>
            </a:extLst>
          </p:cNvPr>
          <p:cNvPicPr>
            <a:picLocks noChangeAspect="1"/>
          </p:cNvPicPr>
          <p:nvPr/>
        </p:nvPicPr>
        <p:blipFill>
          <a:blip r:embed="rId3"/>
          <a:stretch>
            <a:fillRect/>
          </a:stretch>
        </p:blipFill>
        <p:spPr>
          <a:xfrm>
            <a:off x="5581929" y="762804"/>
            <a:ext cx="2299647" cy="3167508"/>
          </a:xfrm>
          <a:prstGeom prst="rect">
            <a:avLst/>
          </a:prstGeom>
        </p:spPr>
      </p:pic>
    </p:spTree>
    <p:extLst>
      <p:ext uri="{BB962C8B-B14F-4D97-AF65-F5344CB8AC3E}">
        <p14:creationId xmlns:p14="http://schemas.microsoft.com/office/powerpoint/2010/main" val="419420218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E59E4B-D774-4BDF-9C2F-37C3CF47AD52}"/>
              </a:ext>
            </a:extLst>
          </p:cNvPr>
          <p:cNvSpPr txBox="1"/>
          <p:nvPr/>
        </p:nvSpPr>
        <p:spPr>
          <a:xfrm>
            <a:off x="4109819" y="1485975"/>
            <a:ext cx="4645213" cy="3051776"/>
          </a:xfrm>
          <a:prstGeom prst="rect">
            <a:avLst/>
          </a:prstGeom>
          <a:ln>
            <a:noFill/>
          </a:ln>
        </p:spPr>
        <p:txBody>
          <a:bodyPr wrap="square" lIns="91440" tIns="45720" rIns="91440" bIns="45720" rtlCol="0" anchor="t">
            <a:noAutofit/>
          </a:bodyPr>
          <a:lstStyle/>
          <a:p>
            <a:pPr defTabSz="685783">
              <a:spcAft>
                <a:spcPts val="900"/>
              </a:spcAft>
              <a:defRPr/>
            </a:pPr>
            <a:r>
              <a:rPr lang="ko-KR" altLang="en-US" sz="1400" dirty="0">
                <a:solidFill>
                  <a:schemeClr val="bg1"/>
                </a:solidFill>
                <a:latin typeface="+mj-lt"/>
              </a:rPr>
              <a:t>내장된 </a:t>
            </a:r>
            <a:r>
              <a:rPr lang="en-US" altLang="ko-KR" sz="1400" dirty="0">
                <a:solidFill>
                  <a:srgbClr val="00E296"/>
                </a:solidFill>
                <a:latin typeface="+mj-lt"/>
              </a:rPr>
              <a:t>CDP (Continuous Data Protection</a:t>
            </a:r>
            <a:r>
              <a:rPr lang="en-US" altLang="ko-KR" sz="1400" dirty="0">
                <a:solidFill>
                  <a:schemeClr val="bg1"/>
                </a:solidFill>
                <a:latin typeface="+mj-lt"/>
              </a:rPr>
              <a:t>)</a:t>
            </a:r>
            <a:r>
              <a:rPr lang="ko-KR" altLang="en-US" sz="1400" dirty="0">
                <a:solidFill>
                  <a:schemeClr val="bg1"/>
                </a:solidFill>
                <a:latin typeface="+mj-lt"/>
              </a:rPr>
              <a:t>로 </a:t>
            </a:r>
            <a:r>
              <a:rPr lang="ko-KR" altLang="en-US" sz="1400" dirty="0">
                <a:solidFill>
                  <a:srgbClr val="00E296"/>
                </a:solidFill>
                <a:latin typeface="+mj-lt"/>
              </a:rPr>
              <a:t>다운 타임을 제거하고 데이터 손실을 최소화</a:t>
            </a:r>
            <a:r>
              <a:rPr lang="ko-KR" altLang="en-US" sz="1400" dirty="0">
                <a:solidFill>
                  <a:schemeClr val="bg1"/>
                </a:solidFill>
                <a:latin typeface="+mj-lt"/>
              </a:rPr>
              <a:t>하고 최신 상태 또는 원하는 시점으로 즉시 복구 할 수 있습니다</a:t>
            </a:r>
            <a:r>
              <a:rPr lang="en-US" altLang="ko-KR" sz="1400" dirty="0">
                <a:solidFill>
                  <a:srgbClr val="00E296"/>
                </a:solidFill>
                <a:latin typeface="+mj-lt"/>
              </a:rPr>
              <a:t>.</a:t>
            </a:r>
            <a:r>
              <a:rPr lang="en-US" sz="1400" dirty="0">
                <a:solidFill>
                  <a:srgbClr val="FFFFFF"/>
                </a:solidFill>
                <a:latin typeface="+mj-lt"/>
              </a:rPr>
              <a:t>:</a:t>
            </a:r>
          </a:p>
          <a:p>
            <a:pPr marL="214313" indent="-214313" defTabSz="685783">
              <a:spcAft>
                <a:spcPts val="900"/>
              </a:spcAft>
              <a:buFont typeface="Arial" panose="020B0604020202020204" pitchFamily="34" charset="0"/>
              <a:buChar char="•"/>
              <a:defRPr/>
            </a:pPr>
            <a:r>
              <a:rPr lang="ko-KR" altLang="en-US" sz="1400" dirty="0">
                <a:solidFill>
                  <a:srgbClr val="FFFFFF"/>
                </a:solidFill>
                <a:latin typeface="+mj-lt"/>
              </a:rPr>
              <a:t>매우 낮은 </a:t>
            </a:r>
            <a:r>
              <a:rPr lang="en-US" altLang="ko-KR" sz="1400" dirty="0">
                <a:solidFill>
                  <a:srgbClr val="FFFFFF"/>
                </a:solidFill>
                <a:latin typeface="+mj-lt"/>
              </a:rPr>
              <a:t>RPO </a:t>
            </a:r>
            <a:r>
              <a:rPr lang="ko-KR" altLang="en-US" sz="1400" dirty="0">
                <a:solidFill>
                  <a:srgbClr val="FFFFFF"/>
                </a:solidFill>
                <a:latin typeface="+mj-lt"/>
              </a:rPr>
              <a:t>세분화로 최신 상태 또는 특정 시점으로 즉시 장애 조치</a:t>
            </a:r>
            <a:endParaRPr lang="en-US" sz="1400" dirty="0">
              <a:solidFill>
                <a:srgbClr val="FFFFFF"/>
              </a:solidFill>
              <a:latin typeface="+mj-lt"/>
              <a:ea typeface="Tahoma"/>
              <a:cs typeface="Tahoma"/>
            </a:endParaRPr>
          </a:p>
          <a:p>
            <a:pPr marL="214313" indent="-214313" defTabSz="685783">
              <a:spcAft>
                <a:spcPts val="900"/>
              </a:spcAft>
              <a:buFont typeface="Arial" panose="020B0604020202020204" pitchFamily="34" charset="0"/>
              <a:buChar char="•"/>
              <a:defRPr/>
            </a:pPr>
            <a:r>
              <a:rPr lang="ko-KR" altLang="en-US" sz="1400" dirty="0">
                <a:solidFill>
                  <a:srgbClr val="FFFFFF"/>
                </a:solidFill>
                <a:latin typeface="+mj-lt"/>
              </a:rPr>
              <a:t>구성의 복잡성과 고비용이 추가되는 포인트 제품 제거</a:t>
            </a:r>
            <a:endParaRPr lang="en-US" sz="1400" dirty="0">
              <a:solidFill>
                <a:srgbClr val="FFFFFF"/>
              </a:solidFill>
              <a:latin typeface="+mj-lt"/>
              <a:ea typeface="Tahoma"/>
              <a:cs typeface="Tahoma"/>
            </a:endParaRPr>
          </a:p>
          <a:p>
            <a:pPr marL="214313" indent="-214313" defTabSz="685783">
              <a:spcAft>
                <a:spcPts val="900"/>
              </a:spcAft>
              <a:buFont typeface="Arial" panose="020B0604020202020204" pitchFamily="34" charset="0"/>
              <a:buChar char="•"/>
              <a:defRPr/>
            </a:pPr>
            <a:r>
              <a:rPr lang="ko-KR" altLang="en-US" sz="1400" dirty="0">
                <a:solidFill>
                  <a:srgbClr val="FFFFFF"/>
                </a:solidFill>
                <a:latin typeface="+mj-lt"/>
              </a:rPr>
              <a:t>실제로 복구 목표를 충족하는데 </a:t>
            </a:r>
            <a:r>
              <a:rPr lang="ko-KR" altLang="en-US" sz="1400" dirty="0" err="1">
                <a:solidFill>
                  <a:srgbClr val="FFFFFF"/>
                </a:solidFill>
                <a:latin typeface="+mj-lt"/>
              </a:rPr>
              <a:t>도움이되는</a:t>
            </a:r>
            <a:r>
              <a:rPr lang="ko-KR" altLang="en-US" sz="1400" dirty="0">
                <a:solidFill>
                  <a:srgbClr val="FFFFFF"/>
                </a:solidFill>
                <a:latin typeface="+mj-lt"/>
              </a:rPr>
              <a:t> </a:t>
            </a:r>
            <a:r>
              <a:rPr lang="en-US" altLang="ko-KR" sz="1400" dirty="0">
                <a:solidFill>
                  <a:srgbClr val="FFFFFF"/>
                </a:solidFill>
                <a:latin typeface="+mj-lt"/>
              </a:rPr>
              <a:t>RPO </a:t>
            </a:r>
            <a:r>
              <a:rPr lang="ko-KR" altLang="en-US" sz="1400" dirty="0">
                <a:solidFill>
                  <a:srgbClr val="FFFFFF"/>
                </a:solidFill>
                <a:latin typeface="+mj-lt"/>
              </a:rPr>
              <a:t>및 배포 옵션을 사용자가 지정</a:t>
            </a:r>
            <a:endParaRPr lang="en-US" sz="1400" dirty="0">
              <a:solidFill>
                <a:srgbClr val="FFFFFF"/>
              </a:solidFill>
              <a:latin typeface="+mj-lt"/>
            </a:endParaRPr>
          </a:p>
        </p:txBody>
      </p:sp>
      <p:sp>
        <p:nvSpPr>
          <p:cNvPr id="9" name="Rectangle 8">
            <a:extLst>
              <a:ext uri="{FF2B5EF4-FFF2-40B4-BE49-F238E27FC236}">
                <a16:creationId xmlns:a16="http://schemas.microsoft.com/office/drawing/2014/main" id="{0D0EF672-0D8B-41C6-8E30-B4305706FDE7}"/>
              </a:ext>
            </a:extLst>
          </p:cNvPr>
          <p:cNvSpPr/>
          <p:nvPr/>
        </p:nvSpPr>
        <p:spPr bwMode="auto">
          <a:xfrm>
            <a:off x="3971582" y="540000"/>
            <a:ext cx="3507384" cy="473206"/>
          </a:xfrm>
          <a:prstGeom prst="rect">
            <a:avLst/>
          </a:prstGeom>
          <a:no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t" anchorCtr="0" forceAA="0" compatLnSpc="1">
            <a:prstTxWarp prst="textNoShape">
              <a:avLst/>
            </a:prstTxWarp>
            <a:spAutoFit/>
          </a:bodyPr>
          <a:lstStyle/>
          <a:p>
            <a:pPr algn="r" defTabSz="685574" fontAlgn="base">
              <a:spcBef>
                <a:spcPct val="0"/>
              </a:spcBef>
              <a:spcAft>
                <a:spcPct val="0"/>
              </a:spcAft>
            </a:pPr>
            <a:r>
              <a:rPr lang="ko-KR" altLang="en-US" sz="2400">
                <a:solidFill>
                  <a:srgbClr val="00E296"/>
                </a:solidFill>
                <a:latin typeface="+mj-lt"/>
                <a:ea typeface="Segoe UI" pitchFamily="34" charset="0"/>
                <a:cs typeface="Segoe UI" pitchFamily="34" charset="0"/>
              </a:rPr>
              <a:t>판매 전략</a:t>
            </a:r>
            <a:endParaRPr lang="en-US" sz="2400" dirty="0">
              <a:solidFill>
                <a:srgbClr val="00E296"/>
              </a:solidFill>
              <a:latin typeface="+mj-lt"/>
              <a:ea typeface="Segoe UI" pitchFamily="34" charset="0"/>
              <a:cs typeface="Segoe UI" pitchFamily="34" charset="0"/>
            </a:endParaRPr>
          </a:p>
        </p:txBody>
      </p:sp>
      <p:pic>
        <p:nvPicPr>
          <p:cNvPr id="23" name="Picture 22" descr="A picture containing graphical user interface&#10;&#10;Description automatically generated">
            <a:extLst>
              <a:ext uri="{FF2B5EF4-FFF2-40B4-BE49-F238E27FC236}">
                <a16:creationId xmlns:a16="http://schemas.microsoft.com/office/drawing/2014/main" id="{A8BF7169-7DA7-4821-B1E3-5F2152179EF4}"/>
              </a:ext>
            </a:extLst>
          </p:cNvPr>
          <p:cNvPicPr>
            <a:picLocks noChangeAspect="1"/>
          </p:cNvPicPr>
          <p:nvPr/>
        </p:nvPicPr>
        <p:blipFill>
          <a:blip r:embed="rId3"/>
          <a:stretch>
            <a:fillRect/>
          </a:stretch>
        </p:blipFill>
        <p:spPr>
          <a:xfrm>
            <a:off x="675001" y="540000"/>
            <a:ext cx="2550536" cy="3513079"/>
          </a:xfrm>
          <a:prstGeom prst="rect">
            <a:avLst/>
          </a:prstGeom>
        </p:spPr>
      </p:pic>
      <p:cxnSp>
        <p:nvCxnSpPr>
          <p:cNvPr id="12" name="Straight Connector 3">
            <a:extLst>
              <a:ext uri="{FF2B5EF4-FFF2-40B4-BE49-F238E27FC236}">
                <a16:creationId xmlns:a16="http://schemas.microsoft.com/office/drawing/2014/main" id="{3FE96244-1228-47D2-AC4A-9029F9D15768}"/>
              </a:ext>
            </a:extLst>
          </p:cNvPr>
          <p:cNvCxnSpPr>
            <a:cxnSpLocks/>
          </p:cNvCxnSpPr>
          <p:nvPr/>
        </p:nvCxnSpPr>
        <p:spPr>
          <a:xfrm flipV="1">
            <a:off x="3971582" y="1555847"/>
            <a:ext cx="0" cy="2245055"/>
          </a:xfrm>
          <a:prstGeom prst="line">
            <a:avLst/>
          </a:prstGeom>
          <a:solidFill>
            <a:srgbClr val="00E296"/>
          </a:solidFill>
          <a:ln w="19050" cap="rnd">
            <a:gradFill flip="none" rotWithShape="1">
              <a:gsLst>
                <a:gs pos="0">
                  <a:srgbClr val="00E296">
                    <a:alpha val="0"/>
                  </a:srgbClr>
                </a:gs>
                <a:gs pos="100000">
                  <a:srgbClr val="00E296"/>
                </a:gs>
              </a:gsLst>
              <a:lin ang="5400000" scaled="0"/>
              <a:tileRect/>
            </a:gra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646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light&#10;&#10;Description automatically generated">
            <a:extLst>
              <a:ext uri="{FF2B5EF4-FFF2-40B4-BE49-F238E27FC236}">
                <a16:creationId xmlns:a16="http://schemas.microsoft.com/office/drawing/2014/main" id="{EE09F65C-631A-4003-BB8A-CFF29DF67C74}"/>
              </a:ext>
            </a:extLst>
          </p:cNvPr>
          <p:cNvPicPr>
            <a:picLocks noChangeAspect="1"/>
          </p:cNvPicPr>
          <p:nvPr/>
        </p:nvPicPr>
        <p:blipFill rotWithShape="1">
          <a:blip r:embed="rId2"/>
          <a:srcRect l="10066" t="16740" r="11669" b="13185"/>
          <a:stretch/>
        </p:blipFill>
        <p:spPr>
          <a:xfrm>
            <a:off x="29697" y="1186825"/>
            <a:ext cx="3361765" cy="3258431"/>
          </a:xfrm>
          <a:prstGeom prst="rect">
            <a:avLst/>
          </a:prstGeom>
        </p:spPr>
      </p:pic>
      <p:sp>
        <p:nvSpPr>
          <p:cNvPr id="3" name="Title 1">
            <a:extLst>
              <a:ext uri="{FF2B5EF4-FFF2-40B4-BE49-F238E27FC236}">
                <a16:creationId xmlns:a16="http://schemas.microsoft.com/office/drawing/2014/main" id="{D8774B6D-7E97-4A0A-B1D9-C136D8BD9F99}"/>
              </a:ext>
            </a:extLst>
          </p:cNvPr>
          <p:cNvSpPr txBox="1">
            <a:spLocks/>
          </p:cNvSpPr>
          <p:nvPr/>
        </p:nvSpPr>
        <p:spPr>
          <a:xfrm>
            <a:off x="359999" y="171451"/>
            <a:ext cx="8425225" cy="553998"/>
          </a:xfrm>
          <a:prstGeom prst="rect">
            <a:avLst/>
          </a:prstGeom>
        </p:spPr>
        <p:txBody>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SG" dirty="0"/>
              <a:t>Veeam </a:t>
            </a:r>
            <a:r>
              <a:rPr lang="en-SG"/>
              <a:t>CDP </a:t>
            </a:r>
            <a:r>
              <a:rPr lang="ko-KR" altLang="en-US" dirty="0"/>
              <a:t>장점</a:t>
            </a:r>
            <a:endParaRPr lang="en-SG" dirty="0"/>
          </a:p>
        </p:txBody>
      </p:sp>
      <p:sp>
        <p:nvSpPr>
          <p:cNvPr id="4" name="TextBox 3">
            <a:extLst>
              <a:ext uri="{FF2B5EF4-FFF2-40B4-BE49-F238E27FC236}">
                <a16:creationId xmlns:a16="http://schemas.microsoft.com/office/drawing/2014/main" id="{A03B021A-B5C5-44A9-850D-1C467BB637C7}"/>
              </a:ext>
            </a:extLst>
          </p:cNvPr>
          <p:cNvSpPr txBox="1"/>
          <p:nvPr/>
        </p:nvSpPr>
        <p:spPr>
          <a:xfrm>
            <a:off x="3569065" y="1485975"/>
            <a:ext cx="5545235" cy="3051776"/>
          </a:xfrm>
          <a:prstGeom prst="rect">
            <a:avLst/>
          </a:prstGeom>
          <a:ln>
            <a:noFill/>
          </a:ln>
        </p:spPr>
        <p:txBody>
          <a:bodyPr wrap="square" lIns="91440" tIns="45720" rIns="91440" bIns="45720" rtlCol="0" anchor="t">
            <a:noAutofit/>
          </a:bodyPr>
          <a:lstStyle/>
          <a:p>
            <a:pPr defTabSz="685783">
              <a:spcAft>
                <a:spcPts val="900"/>
              </a:spcAft>
              <a:defRPr/>
            </a:pPr>
            <a:r>
              <a:rPr lang="ko-KR" altLang="en-US" sz="1400" dirty="0">
                <a:solidFill>
                  <a:srgbClr val="00E296"/>
                </a:solidFill>
                <a:latin typeface="+mj-lt"/>
              </a:rPr>
              <a:t>중요한 </a:t>
            </a:r>
            <a:r>
              <a:rPr lang="en-US" altLang="ko-KR" sz="1400" dirty="0">
                <a:solidFill>
                  <a:srgbClr val="00E296"/>
                </a:solidFill>
                <a:latin typeface="+mj-lt"/>
              </a:rPr>
              <a:t>Tier-1 </a:t>
            </a:r>
            <a:r>
              <a:rPr lang="en-US" altLang="ko-KR" sz="1400" dirty="0" err="1">
                <a:solidFill>
                  <a:srgbClr val="00E296"/>
                </a:solidFill>
                <a:latin typeface="+mj-lt"/>
              </a:rPr>
              <a:t>Vmware</a:t>
            </a:r>
            <a:r>
              <a:rPr lang="en-US" altLang="ko-KR" sz="1400" dirty="0">
                <a:solidFill>
                  <a:srgbClr val="00E296"/>
                </a:solidFill>
                <a:latin typeface="+mj-lt"/>
              </a:rPr>
              <a:t> vSphere </a:t>
            </a:r>
            <a:r>
              <a:rPr lang="ko-KR" altLang="en-US" sz="1400" dirty="0">
                <a:solidFill>
                  <a:srgbClr val="00E296"/>
                </a:solidFill>
                <a:latin typeface="+mj-lt"/>
              </a:rPr>
              <a:t>워크로드에 대한 재해 복구</a:t>
            </a:r>
            <a:r>
              <a:rPr lang="en-US" sz="1400" dirty="0">
                <a:solidFill>
                  <a:srgbClr val="00E296"/>
                </a:solidFill>
                <a:latin typeface="+mj-lt"/>
              </a:rPr>
              <a:t>: </a:t>
            </a:r>
          </a:p>
          <a:p>
            <a:pPr defTabSz="685783">
              <a:spcAft>
                <a:spcPts val="900"/>
              </a:spcAft>
              <a:defRPr/>
            </a:pPr>
            <a:r>
              <a:rPr lang="ko-KR" altLang="en-US" sz="1400" dirty="0">
                <a:solidFill>
                  <a:srgbClr val="FFFFFF"/>
                </a:solidFill>
                <a:latin typeface="+mj-lt"/>
              </a:rPr>
              <a:t>즉각적인 장애 조치 </a:t>
            </a:r>
            <a:r>
              <a:rPr lang="en-US" altLang="ko-KR" sz="1400" dirty="0">
                <a:solidFill>
                  <a:srgbClr val="FFFFFF"/>
                </a:solidFill>
                <a:latin typeface="+mj-lt"/>
              </a:rPr>
              <a:t>(RTO) + </a:t>
            </a:r>
            <a:r>
              <a:rPr lang="ko-KR" altLang="en-US" sz="1400" dirty="0">
                <a:solidFill>
                  <a:srgbClr val="FFFFFF"/>
                </a:solidFill>
                <a:latin typeface="+mj-lt"/>
              </a:rPr>
              <a:t>데이터 손실 최소화 </a:t>
            </a:r>
            <a:r>
              <a:rPr lang="en-US" altLang="ko-KR" sz="1400" dirty="0">
                <a:solidFill>
                  <a:srgbClr val="FFFFFF"/>
                </a:solidFill>
                <a:latin typeface="+mj-lt"/>
              </a:rPr>
              <a:t>(RPO)</a:t>
            </a:r>
          </a:p>
          <a:p>
            <a:pPr defTabSz="685783">
              <a:spcAft>
                <a:spcPts val="900"/>
              </a:spcAft>
              <a:defRPr/>
            </a:pPr>
            <a:endParaRPr lang="en-US" sz="1400" dirty="0">
              <a:solidFill>
                <a:srgbClr val="FFFFFF"/>
              </a:solidFill>
              <a:latin typeface="+mj-lt"/>
            </a:endParaRPr>
          </a:p>
          <a:p>
            <a:pPr marL="214313" indent="-214313" defTabSz="685783">
              <a:spcAft>
                <a:spcPts val="900"/>
              </a:spcAft>
              <a:buFont typeface="Arial" panose="020B0604020202020204" pitchFamily="34" charset="0"/>
              <a:buChar char="•"/>
              <a:defRPr/>
            </a:pPr>
            <a:r>
              <a:rPr lang="en-US" altLang="ko-KR" sz="1400" dirty="0">
                <a:solidFill>
                  <a:srgbClr val="FFFFFF"/>
                </a:solidFill>
                <a:latin typeface="+mj-lt"/>
              </a:rPr>
              <a:t>VM </a:t>
            </a:r>
            <a:r>
              <a:rPr lang="ko-KR" altLang="en-US" sz="1400" dirty="0">
                <a:solidFill>
                  <a:srgbClr val="FFFFFF"/>
                </a:solidFill>
                <a:latin typeface="+mj-lt"/>
              </a:rPr>
              <a:t>스냅샷 사용하지 않음 </a:t>
            </a:r>
            <a:r>
              <a:rPr lang="en-US" altLang="ko-KR" sz="1400" dirty="0">
                <a:solidFill>
                  <a:srgbClr val="FFFFFF"/>
                </a:solidFill>
                <a:latin typeface="+mj-lt"/>
              </a:rPr>
              <a:t>– VMware</a:t>
            </a:r>
            <a:r>
              <a:rPr lang="ko-KR" altLang="en-US" sz="1400" dirty="0">
                <a:solidFill>
                  <a:srgbClr val="FFFFFF"/>
                </a:solidFill>
                <a:latin typeface="+mj-lt"/>
              </a:rPr>
              <a:t>에서 인증된 </a:t>
            </a:r>
            <a:r>
              <a:rPr lang="en-US" sz="1400" dirty="0">
                <a:solidFill>
                  <a:srgbClr val="FFFFFF"/>
                </a:solidFill>
                <a:latin typeface="+mj-lt"/>
              </a:rPr>
              <a:t>I/O filter  </a:t>
            </a:r>
            <a:r>
              <a:rPr lang="ko-KR" altLang="en-US" sz="1400" dirty="0">
                <a:solidFill>
                  <a:srgbClr val="FFFFFF"/>
                </a:solidFill>
                <a:latin typeface="+mj-lt"/>
              </a:rPr>
              <a:t>사용</a:t>
            </a:r>
            <a:endParaRPr lang="en-US" sz="1400" dirty="0">
              <a:solidFill>
                <a:srgbClr val="FFFFFF"/>
              </a:solidFill>
              <a:latin typeface="+mj-lt"/>
              <a:ea typeface="Tahoma"/>
              <a:cs typeface="Tahoma"/>
            </a:endParaRPr>
          </a:p>
          <a:p>
            <a:pPr marL="214313" indent="-214313" defTabSz="685783">
              <a:spcAft>
                <a:spcPts val="900"/>
              </a:spcAft>
              <a:buFont typeface="Arial" panose="020B0604020202020204" pitchFamily="34" charset="0"/>
              <a:buChar char="•"/>
              <a:defRPr/>
            </a:pPr>
            <a:r>
              <a:rPr lang="ko-KR" altLang="en-US" sz="1400" dirty="0">
                <a:solidFill>
                  <a:srgbClr val="FFFFFF"/>
                </a:solidFill>
                <a:latin typeface="+mj-lt"/>
              </a:rPr>
              <a:t>워크로드 또는 하드웨어 의존성 없음 </a:t>
            </a:r>
            <a:r>
              <a:rPr lang="en-US" altLang="ko-KR" sz="1400" dirty="0">
                <a:solidFill>
                  <a:srgbClr val="FFFFFF"/>
                </a:solidFill>
                <a:latin typeface="+mj-lt"/>
              </a:rPr>
              <a:t>– </a:t>
            </a:r>
            <a:r>
              <a:rPr lang="ko-KR" altLang="en-US" sz="1400" dirty="0">
                <a:solidFill>
                  <a:srgbClr val="FFFFFF"/>
                </a:solidFill>
                <a:latin typeface="+mj-lt"/>
              </a:rPr>
              <a:t>모두 복제</a:t>
            </a:r>
            <a:endParaRPr lang="en-US" sz="1400" dirty="0">
              <a:solidFill>
                <a:srgbClr val="FFFFFF"/>
              </a:solidFill>
              <a:latin typeface="+mj-lt"/>
              <a:ea typeface="Tahoma"/>
              <a:cs typeface="Tahoma"/>
            </a:endParaRPr>
          </a:p>
          <a:p>
            <a:pPr marL="214313" indent="-214313" defTabSz="685783">
              <a:spcAft>
                <a:spcPts val="900"/>
              </a:spcAft>
              <a:buFont typeface="Arial" panose="020B0604020202020204" pitchFamily="34" charset="0"/>
              <a:buChar char="•"/>
              <a:defRPr/>
            </a:pPr>
            <a:r>
              <a:rPr lang="ko-KR" altLang="en-US" sz="1400" dirty="0">
                <a:solidFill>
                  <a:srgbClr val="FFFFFF"/>
                </a:solidFill>
                <a:latin typeface="+mj-lt"/>
              </a:rPr>
              <a:t>거리 제한 없음 및 대역폭 요구 사항 감소</a:t>
            </a:r>
            <a:endParaRPr lang="en-US" sz="1400" dirty="0">
              <a:solidFill>
                <a:srgbClr val="FFFFFF"/>
              </a:solidFill>
              <a:latin typeface="+mj-lt"/>
            </a:endParaRPr>
          </a:p>
          <a:p>
            <a:pPr marL="214313" indent="-214313" defTabSz="685783">
              <a:spcAft>
                <a:spcPts val="900"/>
              </a:spcAft>
              <a:buFont typeface="Arial" panose="020B0604020202020204" pitchFamily="34" charset="0"/>
              <a:buChar char="•"/>
              <a:defRPr/>
            </a:pPr>
            <a:r>
              <a:rPr lang="ko-KR" altLang="en-US" sz="1400" dirty="0">
                <a:solidFill>
                  <a:srgbClr val="FFFFFF"/>
                </a:solidFill>
                <a:latin typeface="+mj-lt"/>
              </a:rPr>
              <a:t>클러스터 내의 각 호스트에 작업자 </a:t>
            </a:r>
            <a:r>
              <a:rPr lang="ko-KR" altLang="en-US" sz="1400" dirty="0" err="1">
                <a:solidFill>
                  <a:srgbClr val="FFFFFF"/>
                </a:solidFill>
                <a:latin typeface="+mj-lt"/>
              </a:rPr>
              <a:t>어플라이언스가</a:t>
            </a:r>
            <a:r>
              <a:rPr lang="ko-KR" altLang="en-US" sz="1400" dirty="0">
                <a:solidFill>
                  <a:srgbClr val="FFFFFF"/>
                </a:solidFill>
                <a:latin typeface="+mj-lt"/>
              </a:rPr>
              <a:t> 필요하지 않습니다</a:t>
            </a:r>
            <a:r>
              <a:rPr lang="en-US" altLang="ko-KR" sz="1400" dirty="0">
                <a:solidFill>
                  <a:srgbClr val="FFFFFF"/>
                </a:solidFill>
                <a:latin typeface="+mj-lt"/>
              </a:rPr>
              <a:t>.</a:t>
            </a:r>
            <a:endParaRPr lang="en-US" sz="1400" dirty="0">
              <a:solidFill>
                <a:srgbClr val="FFFFFF"/>
              </a:solidFill>
              <a:latin typeface="+mj-lt"/>
            </a:endParaRPr>
          </a:p>
          <a:p>
            <a:pPr marL="214313" indent="-214313" defTabSz="685783">
              <a:spcAft>
                <a:spcPts val="900"/>
              </a:spcAft>
              <a:buFont typeface="Arial" panose="020B0604020202020204" pitchFamily="34" charset="0"/>
              <a:buChar char="•"/>
              <a:defRPr/>
            </a:pPr>
            <a:r>
              <a:rPr lang="ko-KR" altLang="en-US" sz="1400" dirty="0">
                <a:solidFill>
                  <a:srgbClr val="FFFFFF"/>
                </a:solidFill>
                <a:latin typeface="+mj-lt"/>
              </a:rPr>
              <a:t>추가 비용 없음 </a:t>
            </a:r>
            <a:r>
              <a:rPr lang="en-US" altLang="ko-KR" sz="1400" dirty="0">
                <a:solidFill>
                  <a:srgbClr val="FFFFFF"/>
                </a:solidFill>
                <a:latin typeface="+mj-lt"/>
              </a:rPr>
              <a:t>– </a:t>
            </a:r>
            <a:r>
              <a:rPr lang="en-US" sz="1400" dirty="0">
                <a:solidFill>
                  <a:srgbClr val="FFFFFF"/>
                </a:solidFill>
                <a:latin typeface="+mj-lt"/>
              </a:rPr>
              <a:t>Veeam Universal License / socket-Ent +</a:t>
            </a:r>
            <a:r>
              <a:rPr lang="ko-KR" altLang="en-US" sz="1400" dirty="0">
                <a:solidFill>
                  <a:srgbClr val="FFFFFF"/>
                </a:solidFill>
                <a:latin typeface="+mj-lt"/>
              </a:rPr>
              <a:t>에 포함</a:t>
            </a:r>
            <a:endParaRPr lang="en-US" sz="1400" dirty="0">
              <a:solidFill>
                <a:srgbClr val="FFFFFF"/>
              </a:solidFill>
              <a:latin typeface="+mj-lt"/>
            </a:endParaRPr>
          </a:p>
        </p:txBody>
      </p:sp>
      <p:cxnSp>
        <p:nvCxnSpPr>
          <p:cNvPr id="5" name="Straight Connector 3">
            <a:extLst>
              <a:ext uri="{FF2B5EF4-FFF2-40B4-BE49-F238E27FC236}">
                <a16:creationId xmlns:a16="http://schemas.microsoft.com/office/drawing/2014/main" id="{7042B38A-620D-4A53-93DC-EC93F2B28451}"/>
              </a:ext>
            </a:extLst>
          </p:cNvPr>
          <p:cNvCxnSpPr>
            <a:cxnSpLocks/>
          </p:cNvCxnSpPr>
          <p:nvPr/>
        </p:nvCxnSpPr>
        <p:spPr>
          <a:xfrm flipV="1">
            <a:off x="3480263" y="1569495"/>
            <a:ext cx="0" cy="2245055"/>
          </a:xfrm>
          <a:prstGeom prst="line">
            <a:avLst/>
          </a:prstGeom>
          <a:solidFill>
            <a:srgbClr val="00E296"/>
          </a:solidFill>
          <a:ln w="19050" cap="rnd">
            <a:gradFill flip="none" rotWithShape="1">
              <a:gsLst>
                <a:gs pos="0">
                  <a:srgbClr val="00E296">
                    <a:alpha val="0"/>
                  </a:srgbClr>
                </a:gs>
                <a:gs pos="100000">
                  <a:srgbClr val="00E296"/>
                </a:gs>
              </a:gsLst>
              <a:lin ang="5400000" scaled="0"/>
              <a:tileRect/>
            </a:gradFill>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0404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10D485-5C1D-4E57-B790-0EB421B35081}"/>
              </a:ext>
            </a:extLst>
          </p:cNvPr>
          <p:cNvSpPr/>
          <p:nvPr/>
        </p:nvSpPr>
        <p:spPr>
          <a:xfrm>
            <a:off x="255361" y="2179955"/>
            <a:ext cx="6074319" cy="830997"/>
          </a:xfrm>
          <a:prstGeom prst="rect">
            <a:avLst/>
          </a:prstGeom>
        </p:spPr>
        <p:txBody>
          <a:bodyPr wrap="square">
            <a:spAutoFit/>
          </a:bodyPr>
          <a:lstStyle/>
          <a:p>
            <a:pPr defTabSz="686030">
              <a:spcBef>
                <a:spcPct val="0"/>
              </a:spcBef>
            </a:pPr>
            <a:r>
              <a:rPr lang="ko-KR" altLang="en-US" sz="4800">
                <a:solidFill>
                  <a:schemeClr val="bg1"/>
                </a:solidFill>
              </a:rPr>
              <a:t>대상 고객</a:t>
            </a:r>
            <a:endParaRPr lang="en-US" altLang="ko-KR" sz="4800" dirty="0">
              <a:solidFill>
                <a:schemeClr val="bg1"/>
              </a:solidFill>
            </a:endParaRPr>
          </a:p>
        </p:txBody>
      </p:sp>
      <p:pic>
        <p:nvPicPr>
          <p:cNvPr id="4" name="Picture 3" descr="A picture containing graphical user interface&#10;&#10;Description automatically generated">
            <a:extLst>
              <a:ext uri="{FF2B5EF4-FFF2-40B4-BE49-F238E27FC236}">
                <a16:creationId xmlns:a16="http://schemas.microsoft.com/office/drawing/2014/main" id="{E74DE4BC-FBB2-48A7-B766-589B8B643709}"/>
              </a:ext>
            </a:extLst>
          </p:cNvPr>
          <p:cNvPicPr>
            <a:picLocks noChangeAspect="1"/>
          </p:cNvPicPr>
          <p:nvPr/>
        </p:nvPicPr>
        <p:blipFill>
          <a:blip r:embed="rId3"/>
          <a:stretch>
            <a:fillRect/>
          </a:stretch>
        </p:blipFill>
        <p:spPr>
          <a:xfrm>
            <a:off x="5179856" y="824218"/>
            <a:ext cx="2299647" cy="3167508"/>
          </a:xfrm>
          <a:prstGeom prst="rect">
            <a:avLst/>
          </a:prstGeom>
        </p:spPr>
      </p:pic>
    </p:spTree>
    <p:extLst>
      <p:ext uri="{BB962C8B-B14F-4D97-AF65-F5344CB8AC3E}">
        <p14:creationId xmlns:p14="http://schemas.microsoft.com/office/powerpoint/2010/main" val="24930240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FB865674-EF15-4747-89F7-A73739D3C159}"/>
              </a:ext>
            </a:extLst>
          </p:cNvPr>
          <p:cNvPicPr>
            <a:picLocks noChangeAspect="1"/>
          </p:cNvPicPr>
          <p:nvPr/>
        </p:nvPicPr>
        <p:blipFill rotWithShape="1">
          <a:blip r:embed="rId2"/>
          <a:srcRect l="18992" t="18646" r="6359" b="20380"/>
          <a:stretch/>
        </p:blipFill>
        <p:spPr>
          <a:xfrm>
            <a:off x="4496534" y="1455153"/>
            <a:ext cx="4647466" cy="3200443"/>
          </a:xfrm>
          <a:prstGeom prst="rect">
            <a:avLst/>
          </a:prstGeom>
        </p:spPr>
      </p:pic>
      <p:sp>
        <p:nvSpPr>
          <p:cNvPr id="2" name="Title 1">
            <a:extLst>
              <a:ext uri="{FF2B5EF4-FFF2-40B4-BE49-F238E27FC236}">
                <a16:creationId xmlns:a16="http://schemas.microsoft.com/office/drawing/2014/main" id="{B315F486-21D9-417A-9EEC-F02766331D7C}"/>
              </a:ext>
            </a:extLst>
          </p:cNvPr>
          <p:cNvSpPr>
            <a:spLocks noGrp="1"/>
          </p:cNvSpPr>
          <p:nvPr>
            <p:ph type="title"/>
          </p:nvPr>
        </p:nvSpPr>
        <p:spPr/>
        <p:txBody>
          <a:bodyPr/>
          <a:lstStyle/>
          <a:p>
            <a:r>
              <a:rPr lang="ko-KR" altLang="en-US" noProof="0" dirty="0"/>
              <a:t>대상 고객은 누구</a:t>
            </a:r>
            <a:r>
              <a:rPr lang="en-US" noProof="0" dirty="0"/>
              <a:t>..</a:t>
            </a:r>
          </a:p>
        </p:txBody>
      </p:sp>
      <p:sp>
        <p:nvSpPr>
          <p:cNvPr id="3" name="Text Placeholder 2">
            <a:extLst>
              <a:ext uri="{FF2B5EF4-FFF2-40B4-BE49-F238E27FC236}">
                <a16:creationId xmlns:a16="http://schemas.microsoft.com/office/drawing/2014/main" id="{BC5FB55C-A8F7-4526-9309-33B2F840ED94}"/>
              </a:ext>
            </a:extLst>
          </p:cNvPr>
          <p:cNvSpPr>
            <a:spLocks noGrp="1"/>
          </p:cNvSpPr>
          <p:nvPr>
            <p:ph type="body" sz="quarter" idx="10"/>
          </p:nvPr>
        </p:nvSpPr>
        <p:spPr>
          <a:xfrm>
            <a:off x="359999" y="1269602"/>
            <a:ext cx="8425225" cy="2462213"/>
          </a:xfrm>
        </p:spPr>
        <p:txBody>
          <a:bodyPr/>
          <a:lstStyle/>
          <a:p>
            <a:r>
              <a:rPr lang="ko-KR" altLang="en-US" dirty="0"/>
              <a:t>가장 낮은 </a:t>
            </a:r>
            <a:r>
              <a:rPr lang="en-US" altLang="ko-KR" dirty="0"/>
              <a:t>RTO </a:t>
            </a:r>
            <a:r>
              <a:rPr lang="ko-KR" altLang="en-US" dirty="0"/>
              <a:t>및 </a:t>
            </a:r>
            <a:r>
              <a:rPr lang="en-US" altLang="ko-KR" dirty="0"/>
              <a:t>RPO</a:t>
            </a:r>
            <a:r>
              <a:rPr lang="ko-KR" altLang="en-US" dirty="0"/>
              <a:t>가 필요한 중요한 워크로드</a:t>
            </a:r>
            <a:endParaRPr lang="en-US" noProof="0" dirty="0"/>
          </a:p>
          <a:p>
            <a:endParaRPr lang="en-US" noProof="0" dirty="0"/>
          </a:p>
          <a:p>
            <a:r>
              <a:rPr lang="en-US" altLang="ko-KR" dirty="0"/>
              <a:t>"</a:t>
            </a:r>
            <a:r>
              <a:rPr lang="ko-KR" altLang="en-US" dirty="0"/>
              <a:t>상위 </a:t>
            </a:r>
            <a:r>
              <a:rPr lang="en-US" altLang="ko-KR" dirty="0"/>
              <a:t>5 %“</a:t>
            </a:r>
          </a:p>
          <a:p>
            <a:endParaRPr lang="en-US" noProof="0" dirty="0"/>
          </a:p>
          <a:p>
            <a:r>
              <a:rPr lang="en-US" altLang="ko-KR" dirty="0"/>
              <a:t>Veeam </a:t>
            </a:r>
            <a:r>
              <a:rPr lang="ko-KR" altLang="en-US" dirty="0"/>
              <a:t>복제 교체</a:t>
            </a:r>
            <a:endParaRPr lang="en-US" altLang="ko-KR" dirty="0"/>
          </a:p>
          <a:p>
            <a:endParaRPr lang="en-US" altLang="ko-KR" dirty="0"/>
          </a:p>
          <a:p>
            <a:r>
              <a:rPr lang="ko-KR" altLang="en-US" dirty="0"/>
              <a:t>비동기 스토리지 복제 교체</a:t>
            </a:r>
            <a:endParaRPr lang="en-US" noProof="0" dirty="0"/>
          </a:p>
          <a:p>
            <a:pPr marL="342900" indent="-342900">
              <a:buFont typeface="Arial" panose="020B0604020202020204" pitchFamily="34" charset="0"/>
              <a:buChar char="•"/>
            </a:pPr>
            <a:endParaRPr lang="en-US" noProof="0" dirty="0"/>
          </a:p>
        </p:txBody>
      </p:sp>
    </p:spTree>
    <p:extLst>
      <p:ext uri="{BB962C8B-B14F-4D97-AF65-F5344CB8AC3E}">
        <p14:creationId xmlns:p14="http://schemas.microsoft.com/office/powerpoint/2010/main" val="15484856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10D485-5C1D-4E57-B790-0EB421B35081}"/>
              </a:ext>
            </a:extLst>
          </p:cNvPr>
          <p:cNvSpPr/>
          <p:nvPr/>
        </p:nvSpPr>
        <p:spPr>
          <a:xfrm>
            <a:off x="412313" y="2179955"/>
            <a:ext cx="6074319" cy="707886"/>
          </a:xfrm>
          <a:prstGeom prst="rect">
            <a:avLst/>
          </a:prstGeom>
        </p:spPr>
        <p:txBody>
          <a:bodyPr wrap="square">
            <a:spAutoFit/>
          </a:bodyPr>
          <a:lstStyle/>
          <a:p>
            <a:pPr defTabSz="686030">
              <a:spcBef>
                <a:spcPct val="0"/>
              </a:spcBef>
            </a:pPr>
            <a:r>
              <a:rPr lang="ko-KR" altLang="en-US" sz="4000" dirty="0">
                <a:solidFill>
                  <a:schemeClr val="bg1"/>
                </a:solidFill>
              </a:rPr>
              <a:t>주요 경쟁사</a:t>
            </a:r>
            <a:endParaRPr lang="en-US" altLang="ko-KR" sz="4000" dirty="0">
              <a:solidFill>
                <a:schemeClr val="bg1"/>
              </a:solidFill>
            </a:endParaRPr>
          </a:p>
        </p:txBody>
      </p:sp>
      <p:pic>
        <p:nvPicPr>
          <p:cNvPr id="4" name="Picture 3" descr="A picture containing graphical user interface&#10;&#10;Description automatically generated">
            <a:extLst>
              <a:ext uri="{FF2B5EF4-FFF2-40B4-BE49-F238E27FC236}">
                <a16:creationId xmlns:a16="http://schemas.microsoft.com/office/drawing/2014/main" id="{D19F3FB6-13CF-4ABA-B386-DBB502241875}"/>
              </a:ext>
            </a:extLst>
          </p:cNvPr>
          <p:cNvPicPr>
            <a:picLocks noChangeAspect="1"/>
          </p:cNvPicPr>
          <p:nvPr/>
        </p:nvPicPr>
        <p:blipFill>
          <a:blip r:embed="rId3"/>
          <a:stretch>
            <a:fillRect/>
          </a:stretch>
        </p:blipFill>
        <p:spPr>
          <a:xfrm>
            <a:off x="5179856" y="824218"/>
            <a:ext cx="2299647" cy="3167508"/>
          </a:xfrm>
          <a:prstGeom prst="rect">
            <a:avLst/>
          </a:prstGeom>
        </p:spPr>
      </p:pic>
    </p:spTree>
    <p:extLst>
      <p:ext uri="{BB962C8B-B14F-4D97-AF65-F5344CB8AC3E}">
        <p14:creationId xmlns:p14="http://schemas.microsoft.com/office/powerpoint/2010/main" val="1745519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2B97D35-DBA8-4167-8A4F-BE5FE0215196}"/>
              </a:ext>
            </a:extLst>
          </p:cNvPr>
          <p:cNvSpPr txBox="1">
            <a:spLocks/>
          </p:cNvSpPr>
          <p:nvPr/>
        </p:nvSpPr>
        <p:spPr>
          <a:xfrm>
            <a:off x="360000" y="171451"/>
            <a:ext cx="8363938" cy="553998"/>
          </a:xfrm>
        </p:spPr>
        <p:txBody>
          <a:bodyPr/>
          <a:lst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a:lstStyle>
          <a:p>
            <a:pPr>
              <a:lnSpc>
                <a:spcPct val="100000"/>
              </a:lnSpc>
            </a:pPr>
            <a:r>
              <a:rPr lang="ko-KR" altLang="en-US" sz="3600" dirty="0">
                <a:solidFill>
                  <a:srgbClr val="93EB20"/>
                </a:solidFill>
              </a:rPr>
              <a:t>주요 경쟁사</a:t>
            </a:r>
            <a:endParaRPr lang="en-US" altLang="ko-KR" sz="3600" dirty="0">
              <a:solidFill>
                <a:srgbClr val="93EB20"/>
              </a:solidFill>
            </a:endParaRPr>
          </a:p>
        </p:txBody>
      </p:sp>
      <p:sp>
        <p:nvSpPr>
          <p:cNvPr id="6" name="Content Placeholder 5">
            <a:extLst>
              <a:ext uri="{FF2B5EF4-FFF2-40B4-BE49-F238E27FC236}">
                <a16:creationId xmlns:a16="http://schemas.microsoft.com/office/drawing/2014/main" id="{0CE4D420-56AE-4837-A338-7E23D5FAEBB6}"/>
              </a:ext>
            </a:extLst>
          </p:cNvPr>
          <p:cNvSpPr txBox="1">
            <a:spLocks/>
          </p:cNvSpPr>
          <p:nvPr/>
        </p:nvSpPr>
        <p:spPr>
          <a:xfrm>
            <a:off x="359400" y="871019"/>
            <a:ext cx="8364538" cy="307777"/>
          </a:xfrm>
          <a:prstGeom prst="rect">
            <a:avLst/>
          </a:prstGeom>
        </p:spPr>
        <p:txBody>
          <a:bodyPr vert="horz" wrap="square" lIns="0" tIns="0" rIns="0" bIns="0" rtlCol="0">
            <a:sp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ko-KR" dirty="0"/>
              <a:t>Zerto</a:t>
            </a:r>
            <a:r>
              <a:rPr lang="ko-KR" altLang="en-US" dirty="0"/>
              <a:t>는 </a:t>
            </a:r>
            <a:r>
              <a:rPr lang="en-US" altLang="ko-KR" dirty="0"/>
              <a:t>CDP </a:t>
            </a:r>
            <a:r>
              <a:rPr lang="ko-KR" altLang="en-US" dirty="0"/>
              <a:t>기반 </a:t>
            </a:r>
            <a:r>
              <a:rPr lang="en-US" altLang="ko-KR" dirty="0"/>
              <a:t>VM </a:t>
            </a:r>
            <a:r>
              <a:rPr lang="ko-KR" altLang="en-US" dirty="0"/>
              <a:t>복제를 </a:t>
            </a:r>
            <a:r>
              <a:rPr lang="ko-KR" altLang="en-US" dirty="0" err="1"/>
              <a:t>전문으로합니다</a:t>
            </a:r>
            <a:r>
              <a:rPr lang="en-US" altLang="ko-KR" dirty="0"/>
              <a:t>.</a:t>
            </a:r>
            <a:endParaRPr lang="ko-KR" altLang="en-US" dirty="0"/>
          </a:p>
        </p:txBody>
      </p:sp>
      <p:graphicFrame>
        <p:nvGraphicFramePr>
          <p:cNvPr id="33" name="Table 1">
            <a:extLst>
              <a:ext uri="{FF2B5EF4-FFF2-40B4-BE49-F238E27FC236}">
                <a16:creationId xmlns:a16="http://schemas.microsoft.com/office/drawing/2014/main" id="{DFC1A805-153C-475B-AFB9-75B77A38985D}"/>
              </a:ext>
            </a:extLst>
          </p:cNvPr>
          <p:cNvGraphicFramePr>
            <a:graphicFrameLocks noGrp="1"/>
          </p:cNvGraphicFramePr>
          <p:nvPr>
            <p:extLst>
              <p:ext uri="{D42A27DB-BD31-4B8C-83A1-F6EECF244321}">
                <p14:modId xmlns:p14="http://schemas.microsoft.com/office/powerpoint/2010/main" val="2521310852"/>
              </p:ext>
            </p:extLst>
          </p:nvPr>
        </p:nvGraphicFramePr>
        <p:xfrm>
          <a:off x="464820" y="1206092"/>
          <a:ext cx="8197703" cy="3449728"/>
        </p:xfrm>
        <a:graphic>
          <a:graphicData uri="http://schemas.openxmlformats.org/drawingml/2006/table">
            <a:tbl>
              <a:tblPr>
                <a:tableStyleId>{5C22544A-7EE6-4342-B048-85BDC9FD1C3A}</a:tableStyleId>
              </a:tblPr>
              <a:tblGrid>
                <a:gridCol w="1510267">
                  <a:extLst>
                    <a:ext uri="{9D8B030D-6E8A-4147-A177-3AD203B41FA5}">
                      <a16:colId xmlns:a16="http://schemas.microsoft.com/office/drawing/2014/main" val="157074724"/>
                    </a:ext>
                  </a:extLst>
                </a:gridCol>
                <a:gridCol w="3343718">
                  <a:extLst>
                    <a:ext uri="{9D8B030D-6E8A-4147-A177-3AD203B41FA5}">
                      <a16:colId xmlns:a16="http://schemas.microsoft.com/office/drawing/2014/main" val="3963340127"/>
                    </a:ext>
                  </a:extLst>
                </a:gridCol>
                <a:gridCol w="3343718">
                  <a:extLst>
                    <a:ext uri="{9D8B030D-6E8A-4147-A177-3AD203B41FA5}">
                      <a16:colId xmlns:a16="http://schemas.microsoft.com/office/drawing/2014/main" val="1639742629"/>
                    </a:ext>
                  </a:extLst>
                </a:gridCol>
              </a:tblGrid>
              <a:tr h="343501">
                <a:tc>
                  <a:txBody>
                    <a:bodyPr/>
                    <a:lstStyle/>
                    <a:p>
                      <a:pPr algn="ctr" fontAlgn="ctr"/>
                      <a:r>
                        <a:rPr lang="ko-KR" altLang="en-US" sz="1100" b="1" i="0" u="none" strike="noStrike" dirty="0">
                          <a:ln>
                            <a:noFill/>
                          </a:ln>
                          <a:solidFill>
                            <a:schemeClr val="bg1"/>
                          </a:solidFill>
                          <a:effectLst/>
                          <a:latin typeface="Tahoma" panose="020B0604030504040204" pitchFamily="34" charset="0"/>
                        </a:rPr>
                        <a:t>경쟁사</a:t>
                      </a:r>
                      <a:endParaRPr lang="en-US" sz="1100" b="1" i="0" u="none" strike="noStrike" dirty="0">
                        <a:ln>
                          <a:noFill/>
                        </a:ln>
                        <a:solidFill>
                          <a:schemeClr val="bg1"/>
                        </a:solidFill>
                        <a:effectLst/>
                        <a:latin typeface="Tahoma" panose="020B0604030504040204" pitchFamily="34" charset="0"/>
                      </a:endParaRPr>
                    </a:p>
                  </a:txBody>
                  <a:tcPr marL="72000" marR="877" marT="87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fontAlgn="ctr"/>
                      <a:r>
                        <a:rPr lang="ko-KR" altLang="en-US" sz="1100" b="1" i="0" u="none" strike="noStrike" dirty="0">
                          <a:ln>
                            <a:noFill/>
                          </a:ln>
                          <a:solidFill>
                            <a:schemeClr val="bg1"/>
                          </a:solidFill>
                          <a:effectLst/>
                          <a:latin typeface="Tahoma" panose="020B0604030504040204" pitchFamily="34" charset="0"/>
                        </a:rPr>
                        <a:t>약점</a:t>
                      </a:r>
                      <a:endParaRPr lang="en-US" sz="1100" b="1" i="0" u="none" strike="noStrike" dirty="0">
                        <a:ln>
                          <a:noFill/>
                        </a:ln>
                        <a:solidFill>
                          <a:schemeClr val="bg1"/>
                        </a:solidFill>
                        <a:effectLst/>
                        <a:latin typeface="Tahoma" panose="020B0604030504040204" pitchFamily="34" charset="0"/>
                      </a:endParaRPr>
                    </a:p>
                  </a:txBody>
                  <a:tcPr marL="877" marR="877" marT="87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fontAlgn="ctr"/>
                      <a:r>
                        <a:rPr lang="en-US" sz="1100" u="none" strike="noStrike" dirty="0">
                          <a:ln>
                            <a:noFill/>
                          </a:ln>
                          <a:solidFill>
                            <a:schemeClr val="bg1"/>
                          </a:solidFill>
                          <a:effectLst/>
                        </a:rPr>
                        <a:t>Veeam</a:t>
                      </a:r>
                      <a:r>
                        <a:rPr lang="ko-KR" altLang="en-US" sz="1100" u="none" strike="noStrike" dirty="0">
                          <a:ln>
                            <a:noFill/>
                          </a:ln>
                          <a:solidFill>
                            <a:schemeClr val="bg1"/>
                          </a:solidFill>
                          <a:effectLst/>
                        </a:rPr>
                        <a:t>의 강점</a:t>
                      </a:r>
                      <a:endParaRPr lang="en-US" sz="1100" b="1" i="0" u="none" strike="noStrike" dirty="0">
                        <a:ln>
                          <a:noFill/>
                        </a:ln>
                        <a:solidFill>
                          <a:schemeClr val="bg1"/>
                        </a:solidFill>
                        <a:effectLst/>
                        <a:latin typeface="Tahoma" panose="020B0604030504040204" pitchFamily="34" charset="0"/>
                      </a:endParaRPr>
                    </a:p>
                  </a:txBody>
                  <a:tcPr marL="72000" marR="877" marT="87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B492"/>
                    </a:solidFill>
                  </a:tcPr>
                </a:tc>
                <a:extLst>
                  <a:ext uri="{0D108BD9-81ED-4DB2-BD59-A6C34878D82A}">
                    <a16:rowId xmlns:a16="http://schemas.microsoft.com/office/drawing/2014/main" val="2530359414"/>
                  </a:ext>
                </a:extLst>
              </a:tr>
              <a:tr h="591763">
                <a:tc rowSpan="5">
                  <a:txBody>
                    <a:bodyPr/>
                    <a:lstStyle/>
                    <a:p>
                      <a:pPr algn="ctr" fontAlgn="ctr"/>
                      <a:r>
                        <a:rPr lang="en-US" sz="1100" b="1" i="0" u="none" strike="noStrike" dirty="0">
                          <a:ln>
                            <a:noFill/>
                          </a:ln>
                          <a:solidFill>
                            <a:schemeClr val="bg1"/>
                          </a:solidFill>
                          <a:effectLst/>
                          <a:latin typeface="Tahoma" panose="020B0604030504040204" pitchFamily="34" charset="0"/>
                        </a:rPr>
                        <a:t>Zerto</a:t>
                      </a:r>
                    </a:p>
                  </a:txBody>
                  <a:tcPr marL="72000" marR="877" marT="877" marB="0" anchor="ctr">
                    <a:lnL w="1270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l" defTabSz="686030" rtl="0" eaLnBrk="1" fontAlgn="auto" latinLnBrk="0" hangingPunct="1">
                        <a:lnSpc>
                          <a:spcPct val="100000"/>
                        </a:lnSpc>
                        <a:spcBef>
                          <a:spcPts val="0"/>
                        </a:spcBef>
                        <a:spcAft>
                          <a:spcPts val="0"/>
                        </a:spcAft>
                        <a:buClrTx/>
                        <a:buSzTx/>
                        <a:buFontTx/>
                        <a:buNone/>
                        <a:tabLst/>
                        <a:defRPr/>
                      </a:pPr>
                      <a:r>
                        <a:rPr lang="ko-KR" altLang="en-US" sz="1000" b="0" i="0" u="none" strike="noStrike" dirty="0">
                          <a:ln>
                            <a:noFill/>
                          </a:ln>
                          <a:solidFill>
                            <a:schemeClr val="bg1"/>
                          </a:solidFill>
                          <a:effectLst/>
                          <a:latin typeface="Tahoma" panose="020B0604030504040204" pitchFamily="34" charset="0"/>
                        </a:rPr>
                        <a:t>높은 비용 </a:t>
                      </a:r>
                      <a:r>
                        <a:rPr lang="en-US" altLang="ko-KR" sz="1000" b="0" i="0" u="none" strike="noStrike" dirty="0">
                          <a:ln>
                            <a:noFill/>
                          </a:ln>
                          <a:solidFill>
                            <a:schemeClr val="bg1"/>
                          </a:solidFill>
                          <a:effectLst/>
                          <a:latin typeface="Tahoma" panose="020B0604030504040204" pitchFamily="34" charset="0"/>
                        </a:rPr>
                        <a:t>: Zerto</a:t>
                      </a:r>
                      <a:r>
                        <a:rPr lang="ko-KR" altLang="en-US" sz="1000" b="0" i="0" u="none" strike="noStrike" dirty="0">
                          <a:ln>
                            <a:noFill/>
                          </a:ln>
                          <a:solidFill>
                            <a:schemeClr val="bg1"/>
                          </a:solidFill>
                          <a:effectLst/>
                          <a:latin typeface="Tahoma" panose="020B0604030504040204" pitchFamily="34" charset="0"/>
                        </a:rPr>
                        <a:t>의 라이선스는 </a:t>
                      </a:r>
                      <a:r>
                        <a:rPr lang="en-US" altLang="ko-KR" sz="1000" b="0" i="0" u="none" strike="noStrike" dirty="0">
                          <a:ln>
                            <a:noFill/>
                          </a:ln>
                          <a:solidFill>
                            <a:schemeClr val="bg1"/>
                          </a:solidFill>
                          <a:effectLst/>
                          <a:latin typeface="Tahoma" panose="020B0604030504040204" pitchFamily="34" charset="0"/>
                        </a:rPr>
                        <a:t>Veeam</a:t>
                      </a:r>
                      <a:r>
                        <a:rPr lang="ko-KR" altLang="en-US" sz="1000" b="0" i="0" u="none" strike="noStrike" dirty="0">
                          <a:ln>
                            <a:noFill/>
                          </a:ln>
                          <a:solidFill>
                            <a:schemeClr val="bg1"/>
                          </a:solidFill>
                          <a:effectLst/>
                          <a:latin typeface="Tahoma" panose="020B0604030504040204" pitchFamily="34" charset="0"/>
                        </a:rPr>
                        <a:t>보다 </a:t>
                      </a:r>
                      <a:r>
                        <a:rPr lang="en-US" altLang="ko-KR" sz="1000" b="0" i="0" u="none" strike="noStrike" dirty="0">
                          <a:ln>
                            <a:noFill/>
                          </a:ln>
                          <a:solidFill>
                            <a:schemeClr val="bg1"/>
                          </a:solidFill>
                          <a:effectLst/>
                          <a:latin typeface="Tahoma" panose="020B0604030504040204" pitchFamily="34" charset="0"/>
                        </a:rPr>
                        <a:t>3~5 </a:t>
                      </a:r>
                      <a:r>
                        <a:rPr lang="ko-KR" altLang="en-US" sz="1000" b="0" i="0" u="none" strike="noStrike" dirty="0">
                          <a:ln>
                            <a:noFill/>
                          </a:ln>
                          <a:solidFill>
                            <a:schemeClr val="bg1"/>
                          </a:solidFill>
                          <a:effectLst/>
                          <a:latin typeface="Tahoma" panose="020B0604030504040204" pitchFamily="34" charset="0"/>
                        </a:rPr>
                        <a:t>배 더 비싸고 </a:t>
                      </a:r>
                      <a:r>
                        <a:rPr lang="en-US" altLang="ko-KR" sz="1000" b="0" i="0" u="none" strike="noStrike" dirty="0">
                          <a:ln>
                            <a:noFill/>
                          </a:ln>
                          <a:solidFill>
                            <a:schemeClr val="bg1"/>
                          </a:solidFill>
                          <a:effectLst/>
                          <a:latin typeface="Tahoma" panose="020B0604030504040204" pitchFamily="34" charset="0"/>
                        </a:rPr>
                        <a:t>CDP </a:t>
                      </a:r>
                      <a:r>
                        <a:rPr lang="ko-KR" altLang="en-US" sz="1000" b="0" i="0" u="none" strike="noStrike" dirty="0">
                          <a:ln>
                            <a:noFill/>
                          </a:ln>
                          <a:solidFill>
                            <a:schemeClr val="bg1"/>
                          </a:solidFill>
                          <a:effectLst/>
                          <a:latin typeface="Tahoma" panose="020B0604030504040204" pitchFamily="34" charset="0"/>
                        </a:rPr>
                        <a:t>기반 </a:t>
                      </a:r>
                      <a:r>
                        <a:rPr lang="en-US" altLang="ko-KR" sz="1000" b="0" i="0" u="none" strike="noStrike" dirty="0">
                          <a:ln>
                            <a:noFill/>
                          </a:ln>
                          <a:solidFill>
                            <a:schemeClr val="bg1"/>
                          </a:solidFill>
                          <a:effectLst/>
                          <a:latin typeface="Tahoma" panose="020B0604030504040204" pitchFamily="34" charset="0"/>
                        </a:rPr>
                        <a:t>VM </a:t>
                      </a:r>
                      <a:r>
                        <a:rPr lang="ko-KR" altLang="en-US" sz="1000" b="0" i="0" u="none" strike="noStrike" dirty="0">
                          <a:ln>
                            <a:noFill/>
                          </a:ln>
                          <a:solidFill>
                            <a:schemeClr val="bg1"/>
                          </a:solidFill>
                          <a:effectLst/>
                          <a:latin typeface="Tahoma" panose="020B0604030504040204" pitchFamily="34" charset="0"/>
                        </a:rPr>
                        <a:t>복제만 제공합니다</a:t>
                      </a:r>
                      <a:r>
                        <a:rPr lang="en-US" altLang="ko-KR" sz="1000" b="0" i="0" u="none" strike="noStrike" dirty="0">
                          <a:ln>
                            <a:noFill/>
                          </a:ln>
                          <a:solidFill>
                            <a:schemeClr val="bg1"/>
                          </a:solidFill>
                          <a:effectLst/>
                          <a:latin typeface="Tahoma" panose="020B0604030504040204" pitchFamily="34" charset="0"/>
                        </a:rPr>
                        <a:t>.</a:t>
                      </a:r>
                    </a:p>
                  </a:txBody>
                  <a:tcPr marL="90000" marR="90000" marT="877" marB="0" anchor="ctr">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l" defTabSz="686030" rtl="0" eaLnBrk="1" fontAlgn="auto" latinLnBrk="0" hangingPunct="1">
                        <a:lnSpc>
                          <a:spcPct val="100000"/>
                        </a:lnSpc>
                        <a:spcBef>
                          <a:spcPts val="0"/>
                        </a:spcBef>
                        <a:spcAft>
                          <a:spcPts val="0"/>
                        </a:spcAft>
                        <a:buClrTx/>
                        <a:buSzTx/>
                        <a:buFontTx/>
                        <a:buNone/>
                        <a:tabLst/>
                        <a:defRPr/>
                      </a:pPr>
                      <a:r>
                        <a:rPr lang="en-US" altLang="ko-KR" sz="1000" b="0" i="0" u="none" strike="noStrike" dirty="0">
                          <a:ln>
                            <a:noFill/>
                          </a:ln>
                          <a:solidFill>
                            <a:schemeClr val="bg1"/>
                          </a:solidFill>
                          <a:effectLst/>
                          <a:latin typeface="Tahoma" panose="020B0604030504040204" pitchFamily="34" charset="0"/>
                        </a:rPr>
                        <a:t>VUL</a:t>
                      </a:r>
                      <a:r>
                        <a:rPr lang="ko-KR" altLang="en-US" sz="1000" b="0" i="0" u="none" strike="noStrike" dirty="0">
                          <a:ln>
                            <a:noFill/>
                          </a:ln>
                          <a:solidFill>
                            <a:schemeClr val="bg1"/>
                          </a:solidFill>
                          <a:effectLst/>
                          <a:latin typeface="Tahoma" panose="020B0604030504040204" pitchFamily="34" charset="0"/>
                        </a:rPr>
                        <a:t>에 모든 기능 포함</a:t>
                      </a:r>
                      <a:endParaRPr lang="en-US" altLang="ko-KR" sz="1000" b="0" i="0" u="none" strike="noStrike" dirty="0">
                        <a:ln>
                          <a:noFill/>
                        </a:ln>
                        <a:solidFill>
                          <a:schemeClr val="bg1"/>
                        </a:solidFill>
                        <a:effectLst/>
                        <a:latin typeface="Tahoma" panose="020B0604030504040204" pitchFamily="34" charset="0"/>
                      </a:endParaRPr>
                    </a:p>
                  </a:txBody>
                  <a:tcPr marL="90000" marR="90000" marT="87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3690966562"/>
                  </a:ext>
                </a:extLst>
              </a:tr>
              <a:tr h="591763">
                <a:tc vMerge="1">
                  <a:txBody>
                    <a:bodyPr/>
                    <a:lstStyle/>
                    <a:p>
                      <a:pPr algn="ctr" fontAlgn="ctr"/>
                      <a:endParaRPr lang="en-US" sz="1000" b="1" i="0" u="none" strike="noStrike" dirty="0">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l" defTabSz="686030" rtl="0" eaLnBrk="1" fontAlgn="auto" latinLnBrk="0" hangingPunct="1">
                        <a:lnSpc>
                          <a:spcPct val="100000"/>
                        </a:lnSpc>
                        <a:spcBef>
                          <a:spcPts val="0"/>
                        </a:spcBef>
                        <a:spcAft>
                          <a:spcPts val="0"/>
                        </a:spcAft>
                        <a:buClrTx/>
                        <a:buSzTx/>
                        <a:buFontTx/>
                        <a:buNone/>
                        <a:tabLst/>
                        <a:defRPr/>
                      </a:pPr>
                      <a:r>
                        <a:rPr lang="ko-KR" altLang="en-US" sz="1000" b="0" i="0" u="none" strike="noStrike" dirty="0">
                          <a:ln>
                            <a:noFill/>
                          </a:ln>
                          <a:solidFill>
                            <a:schemeClr val="bg1"/>
                          </a:solidFill>
                          <a:effectLst/>
                          <a:latin typeface="Tahoma" panose="020B0604030504040204" pitchFamily="34" charset="0"/>
                        </a:rPr>
                        <a:t>고정 데이터 보호 수준</a:t>
                      </a:r>
                      <a:r>
                        <a:rPr lang="en-US" altLang="ko-KR" sz="1000" b="0" i="0" u="none" strike="noStrike" dirty="0">
                          <a:ln>
                            <a:noFill/>
                          </a:ln>
                          <a:solidFill>
                            <a:schemeClr val="bg1"/>
                          </a:solidFill>
                          <a:effectLst/>
                          <a:latin typeface="Tahoma" panose="020B0604030504040204" pitchFamily="34" charset="0"/>
                        </a:rPr>
                        <a:t>. (5 ~ 10 </a:t>
                      </a:r>
                      <a:r>
                        <a:rPr lang="ko-KR" altLang="en-US" sz="1000" b="0" i="0" u="none" strike="noStrike" dirty="0">
                          <a:ln>
                            <a:noFill/>
                          </a:ln>
                          <a:solidFill>
                            <a:schemeClr val="bg1"/>
                          </a:solidFill>
                          <a:effectLst/>
                          <a:latin typeface="Tahoma" panose="020B0604030504040204" pitchFamily="34" charset="0"/>
                        </a:rPr>
                        <a:t>초의 </a:t>
                      </a:r>
                      <a:r>
                        <a:rPr lang="en-US" altLang="ko-KR" sz="1000" b="0" i="0" u="none" strike="noStrike" dirty="0">
                          <a:ln>
                            <a:noFill/>
                          </a:ln>
                          <a:solidFill>
                            <a:schemeClr val="bg1"/>
                          </a:solidFill>
                          <a:effectLst/>
                          <a:latin typeface="Tahoma" panose="020B0604030504040204" pitchFamily="34" charset="0"/>
                        </a:rPr>
                        <a:t>RPO </a:t>
                      </a:r>
                      <a:r>
                        <a:rPr lang="ko-KR" altLang="en-US" sz="1000" b="0" i="0" u="none" strike="noStrike" dirty="0">
                          <a:ln>
                            <a:noFill/>
                          </a:ln>
                          <a:solidFill>
                            <a:schemeClr val="bg1"/>
                          </a:solidFill>
                          <a:effectLst/>
                          <a:latin typeface="Tahoma" panose="020B0604030504040204" pitchFamily="34" charset="0"/>
                        </a:rPr>
                        <a:t>만</a:t>
                      </a:r>
                      <a:r>
                        <a:rPr lang="en-US" altLang="ko-KR" sz="1000" b="0" i="0" u="none" strike="noStrike" dirty="0">
                          <a:ln>
                            <a:noFill/>
                          </a:ln>
                          <a:solidFill>
                            <a:schemeClr val="bg1"/>
                          </a:solidFill>
                          <a:effectLst/>
                          <a:latin typeface="Tahoma" panose="020B0604030504040204" pitchFamily="34" charset="0"/>
                        </a:rPr>
                        <a:t>)</a:t>
                      </a:r>
                    </a:p>
                  </a:txBody>
                  <a:tcPr marL="90000" marR="90000" marT="877" marB="0" anchor="ctr">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l" defTabSz="686030" rtl="0" eaLnBrk="1" fontAlgn="auto" latinLnBrk="0" hangingPunct="1">
                        <a:lnSpc>
                          <a:spcPct val="100000"/>
                        </a:lnSpc>
                        <a:spcBef>
                          <a:spcPts val="0"/>
                        </a:spcBef>
                        <a:spcAft>
                          <a:spcPts val="0"/>
                        </a:spcAft>
                        <a:buClrTx/>
                        <a:buSzTx/>
                        <a:buFontTx/>
                        <a:buNone/>
                        <a:tabLst/>
                        <a:defRPr/>
                      </a:pPr>
                      <a:r>
                        <a:rPr lang="ko-KR" altLang="en-US" sz="1000" b="0" i="0" u="none" strike="noStrike" dirty="0">
                          <a:ln>
                            <a:noFill/>
                          </a:ln>
                          <a:solidFill>
                            <a:schemeClr val="bg1"/>
                          </a:solidFill>
                          <a:effectLst/>
                          <a:latin typeface="Tahoma" panose="020B0604030504040204" pitchFamily="34" charset="0"/>
                        </a:rPr>
                        <a:t>최적화된 사용자 기반 정책 관리로 </a:t>
                      </a:r>
                      <a:r>
                        <a:rPr lang="en-US" altLang="ko-KR" sz="1000" b="0" i="0" u="none" strike="noStrike" dirty="0">
                          <a:ln>
                            <a:noFill/>
                          </a:ln>
                          <a:solidFill>
                            <a:schemeClr val="bg1"/>
                          </a:solidFill>
                          <a:effectLst/>
                          <a:latin typeface="Tahoma" panose="020B0604030504040204" pitchFamily="34" charset="0"/>
                        </a:rPr>
                        <a:t>RPO </a:t>
                      </a:r>
                      <a:r>
                        <a:rPr lang="ko-KR" altLang="en-US" sz="1000" b="0" i="0" u="none" strike="noStrike" dirty="0">
                          <a:ln>
                            <a:noFill/>
                          </a:ln>
                          <a:solidFill>
                            <a:schemeClr val="bg1"/>
                          </a:solidFill>
                          <a:effectLst/>
                          <a:latin typeface="Tahoma" panose="020B0604030504040204" pitchFamily="34" charset="0"/>
                        </a:rPr>
                        <a:t>설정을 유연하게 지정</a:t>
                      </a:r>
                      <a:endParaRPr lang="en-US" altLang="ko-KR" sz="1000" b="0" i="0" u="none" strike="noStrike" dirty="0">
                        <a:ln>
                          <a:noFill/>
                        </a:ln>
                        <a:solidFill>
                          <a:schemeClr val="bg1"/>
                        </a:solidFill>
                        <a:effectLst/>
                        <a:latin typeface="Tahoma" panose="020B0604030504040204" pitchFamily="34" charset="0"/>
                      </a:endParaRPr>
                    </a:p>
                  </a:txBody>
                  <a:tcPr marL="90000" marR="90000" marT="87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3982696678"/>
                  </a:ext>
                </a:extLst>
              </a:tr>
              <a:tr h="591763">
                <a:tc vMerge="1">
                  <a:txBody>
                    <a:bodyPr/>
                    <a:lstStyle/>
                    <a:p>
                      <a:pPr algn="ctr" fontAlgn="ctr"/>
                      <a:endParaRPr lang="en-US" sz="1000" b="1" i="0" u="none" strike="noStrike" dirty="0">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l" defTabSz="686030" rtl="0" eaLnBrk="1" fontAlgn="auto" latinLnBrk="0" hangingPunct="1">
                        <a:lnSpc>
                          <a:spcPct val="100000"/>
                        </a:lnSpc>
                        <a:spcBef>
                          <a:spcPts val="0"/>
                        </a:spcBef>
                        <a:spcAft>
                          <a:spcPts val="0"/>
                        </a:spcAft>
                        <a:buClrTx/>
                        <a:buSzTx/>
                        <a:buFontTx/>
                        <a:buNone/>
                        <a:tabLst/>
                        <a:defRPr/>
                      </a:pPr>
                      <a:r>
                        <a:rPr lang="en-US" altLang="ko-KR" sz="1000" b="0" i="0" u="none" strike="noStrike" dirty="0">
                          <a:ln>
                            <a:noFill/>
                          </a:ln>
                          <a:solidFill>
                            <a:schemeClr val="bg1"/>
                          </a:solidFill>
                          <a:effectLst/>
                          <a:latin typeface="Tahoma" panose="020B0604030504040204" pitchFamily="34" charset="0"/>
                        </a:rPr>
                        <a:t> CDP </a:t>
                      </a:r>
                      <a:r>
                        <a:rPr lang="ko-KR" altLang="en-US" sz="1000" b="0" i="0" u="none" strike="noStrike" dirty="0">
                          <a:ln>
                            <a:noFill/>
                          </a:ln>
                          <a:solidFill>
                            <a:schemeClr val="bg1"/>
                          </a:solidFill>
                          <a:effectLst/>
                          <a:latin typeface="Tahoma" panose="020B0604030504040204" pitchFamily="34" charset="0"/>
                        </a:rPr>
                        <a:t>기반 </a:t>
                      </a:r>
                      <a:r>
                        <a:rPr lang="en-US" altLang="ko-KR" sz="1000" b="0" i="0" u="none" strike="noStrike" dirty="0">
                          <a:ln>
                            <a:noFill/>
                          </a:ln>
                          <a:solidFill>
                            <a:schemeClr val="bg1"/>
                          </a:solidFill>
                          <a:effectLst/>
                          <a:latin typeface="Tahoma" panose="020B0604030504040204" pitchFamily="34" charset="0"/>
                        </a:rPr>
                        <a:t>VM </a:t>
                      </a:r>
                      <a:r>
                        <a:rPr lang="ko-KR" altLang="en-US" sz="1000" b="0" i="0" u="none" strike="noStrike" dirty="0">
                          <a:ln>
                            <a:noFill/>
                          </a:ln>
                          <a:solidFill>
                            <a:schemeClr val="bg1"/>
                          </a:solidFill>
                          <a:effectLst/>
                          <a:latin typeface="Tahoma" panose="020B0604030504040204" pitchFamily="34" charset="0"/>
                        </a:rPr>
                        <a:t>복제 전용 포인트 제품</a:t>
                      </a:r>
                      <a:endParaRPr lang="en-US" altLang="ko-KR" sz="1000" b="0" i="0" u="none" strike="noStrike" dirty="0">
                        <a:ln>
                          <a:noFill/>
                        </a:ln>
                        <a:solidFill>
                          <a:schemeClr val="bg1"/>
                        </a:solidFill>
                        <a:effectLst/>
                        <a:latin typeface="Tahoma" panose="020B0604030504040204" pitchFamily="34" charset="0"/>
                      </a:endParaRPr>
                    </a:p>
                  </a:txBody>
                  <a:tcPr marL="90000" marR="90000" marT="877" marB="0" anchor="ctr">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l" defTabSz="686030" rtl="0" eaLnBrk="1" fontAlgn="auto" latinLnBrk="0" hangingPunct="1">
                        <a:lnSpc>
                          <a:spcPct val="100000"/>
                        </a:lnSpc>
                        <a:spcBef>
                          <a:spcPts val="0"/>
                        </a:spcBef>
                        <a:spcAft>
                          <a:spcPts val="0"/>
                        </a:spcAft>
                        <a:buClrTx/>
                        <a:buSzTx/>
                        <a:buFontTx/>
                        <a:buNone/>
                        <a:tabLst/>
                        <a:defRPr/>
                      </a:pPr>
                      <a:r>
                        <a:rPr lang="ko-KR" altLang="en-US" sz="1000" b="0" i="0" u="none" strike="noStrike" dirty="0">
                          <a:ln>
                            <a:noFill/>
                          </a:ln>
                          <a:solidFill>
                            <a:schemeClr val="bg1"/>
                          </a:solidFill>
                          <a:effectLst/>
                          <a:latin typeface="Tahoma" panose="020B0604030504040204" pitchFamily="34" charset="0"/>
                        </a:rPr>
                        <a:t>고객의 다양하고 더 많은 데이터 보호 요구 기능을 제공하는 통합 솔루션</a:t>
                      </a:r>
                      <a:endParaRPr lang="en-US" altLang="ko-KR" sz="1000" b="0" i="0" u="none" strike="noStrike" dirty="0">
                        <a:ln>
                          <a:noFill/>
                        </a:ln>
                        <a:solidFill>
                          <a:schemeClr val="bg1"/>
                        </a:solidFill>
                        <a:effectLst/>
                        <a:latin typeface="Tahoma" panose="020B0604030504040204" pitchFamily="34" charset="0"/>
                      </a:endParaRPr>
                    </a:p>
                    <a:p>
                      <a:pPr marL="0" marR="0" lvl="0" indent="0" algn="l" defTabSz="686030" rtl="0" eaLnBrk="1" fontAlgn="auto" latinLnBrk="0" hangingPunct="1">
                        <a:lnSpc>
                          <a:spcPct val="100000"/>
                        </a:lnSpc>
                        <a:spcBef>
                          <a:spcPts val="0"/>
                        </a:spcBef>
                        <a:spcAft>
                          <a:spcPts val="0"/>
                        </a:spcAft>
                        <a:buClrTx/>
                        <a:buSzTx/>
                        <a:buFontTx/>
                        <a:buNone/>
                        <a:tabLst/>
                        <a:defRPr/>
                      </a:pPr>
                      <a:r>
                        <a:rPr lang="en-US" altLang="ko-KR" sz="1000" b="0" i="0" u="none" strike="noStrike" dirty="0">
                          <a:ln>
                            <a:noFill/>
                          </a:ln>
                          <a:solidFill>
                            <a:schemeClr val="bg1"/>
                          </a:solidFill>
                          <a:effectLst/>
                          <a:latin typeface="Tahoma" panose="020B0604030504040204" pitchFamily="34" charset="0"/>
                        </a:rPr>
                        <a:t>(</a:t>
                      </a:r>
                      <a:r>
                        <a:rPr lang="ko-KR" altLang="en-US" sz="1000" b="0" i="0" u="none" strike="noStrike" dirty="0">
                          <a:ln>
                            <a:noFill/>
                          </a:ln>
                          <a:solidFill>
                            <a:schemeClr val="bg1"/>
                          </a:solidFill>
                          <a:effectLst/>
                          <a:latin typeface="Tahoma" panose="020B0604030504040204" pitchFamily="34" charset="0"/>
                        </a:rPr>
                        <a:t>데이터 백업 및 다양한 복구</a:t>
                      </a:r>
                      <a:r>
                        <a:rPr lang="en-US" altLang="ko-KR" sz="1000" b="0" i="0" u="none" strike="noStrike" dirty="0">
                          <a:ln>
                            <a:noFill/>
                          </a:ln>
                          <a:solidFill>
                            <a:schemeClr val="bg1"/>
                          </a:solidFill>
                          <a:effectLst/>
                          <a:latin typeface="Tahoma" panose="020B0604030504040204" pitchFamily="34" charset="0"/>
                        </a:rPr>
                        <a:t>, </a:t>
                      </a:r>
                      <a:r>
                        <a:rPr lang="ko-KR" altLang="en-US" sz="1000" b="0" i="0" u="none" strike="noStrike" dirty="0">
                          <a:ln>
                            <a:noFill/>
                          </a:ln>
                          <a:solidFill>
                            <a:schemeClr val="bg1"/>
                          </a:solidFill>
                          <a:effectLst/>
                          <a:latin typeface="Tahoma" panose="020B0604030504040204" pitchFamily="34" charset="0"/>
                        </a:rPr>
                        <a:t>복제</a:t>
                      </a:r>
                      <a:r>
                        <a:rPr lang="en-US" altLang="ko-KR" sz="1000" b="0" i="0" u="none" strike="noStrike" dirty="0">
                          <a:ln>
                            <a:noFill/>
                          </a:ln>
                          <a:solidFill>
                            <a:schemeClr val="bg1"/>
                          </a:solidFill>
                          <a:effectLst/>
                          <a:latin typeface="Tahoma" panose="020B0604030504040204" pitchFamily="34" charset="0"/>
                        </a:rPr>
                        <a:t>)</a:t>
                      </a:r>
                    </a:p>
                  </a:txBody>
                  <a:tcPr marL="90000" marR="90000" marT="87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2741857943"/>
                  </a:ext>
                </a:extLst>
              </a:tr>
              <a:tr h="591763">
                <a:tc vMerge="1">
                  <a:txBody>
                    <a:bodyPr/>
                    <a:lstStyle/>
                    <a:p>
                      <a:pPr algn="ctr" fontAlgn="ctr"/>
                      <a:endParaRPr lang="en-US" sz="1000" b="1" i="0" u="none" strike="noStrike" dirty="0">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l" defTabSz="686030" rtl="0" eaLnBrk="1" fontAlgn="auto" latinLnBrk="0" hangingPunct="1">
                        <a:lnSpc>
                          <a:spcPct val="100000"/>
                        </a:lnSpc>
                        <a:spcBef>
                          <a:spcPts val="0"/>
                        </a:spcBef>
                        <a:spcAft>
                          <a:spcPts val="0"/>
                        </a:spcAft>
                        <a:buClrTx/>
                        <a:buSzTx/>
                        <a:buFontTx/>
                        <a:buNone/>
                        <a:tabLst/>
                        <a:defRPr/>
                      </a:pPr>
                      <a:r>
                        <a:rPr lang="ko-KR" altLang="en-US" sz="1000" b="0" i="0" u="none" strike="noStrike" dirty="0">
                          <a:ln>
                            <a:noFill/>
                          </a:ln>
                          <a:solidFill>
                            <a:schemeClr val="bg1"/>
                          </a:solidFill>
                          <a:effectLst/>
                          <a:latin typeface="Tahoma" panose="020B0604030504040204" pitchFamily="34" charset="0"/>
                        </a:rPr>
                        <a:t>제한된 복구 옵션 </a:t>
                      </a:r>
                      <a:r>
                        <a:rPr lang="en-US" altLang="ko-KR" sz="1000" b="0" i="0" u="none" strike="noStrike" dirty="0">
                          <a:ln>
                            <a:noFill/>
                          </a:ln>
                          <a:solidFill>
                            <a:schemeClr val="bg1"/>
                          </a:solidFill>
                          <a:effectLst/>
                          <a:latin typeface="Tahoma" panose="020B0604030504040204" pitchFamily="34" charset="0"/>
                        </a:rPr>
                        <a:t>(</a:t>
                      </a:r>
                      <a:r>
                        <a:rPr lang="ko-KR" altLang="en-US" sz="1000" b="0" i="0" u="none" strike="noStrike" dirty="0">
                          <a:ln>
                            <a:noFill/>
                          </a:ln>
                          <a:solidFill>
                            <a:schemeClr val="bg1"/>
                          </a:solidFill>
                          <a:effectLst/>
                          <a:latin typeface="Tahoma" panose="020B0604030504040204" pitchFamily="34" charset="0"/>
                        </a:rPr>
                        <a:t>세분화 된 복구 없음 </a:t>
                      </a:r>
                      <a:r>
                        <a:rPr lang="en-US" altLang="ko-KR" sz="1000" b="0" i="0" u="none" strike="noStrike" dirty="0">
                          <a:ln>
                            <a:noFill/>
                          </a:ln>
                          <a:solidFill>
                            <a:schemeClr val="bg1"/>
                          </a:solidFill>
                          <a:effectLst/>
                          <a:latin typeface="Tahoma" panose="020B0604030504040204" pitchFamily="34" charset="0"/>
                        </a:rPr>
                        <a:t>: </a:t>
                      </a:r>
                      <a:r>
                        <a:rPr lang="ko-KR" altLang="en-US" sz="1000" b="0" i="0" u="none" strike="noStrike" dirty="0">
                          <a:ln>
                            <a:noFill/>
                          </a:ln>
                          <a:solidFill>
                            <a:schemeClr val="bg1"/>
                          </a:solidFill>
                          <a:effectLst/>
                          <a:latin typeface="Tahoma" panose="020B0604030504040204" pitchFamily="34" charset="0"/>
                        </a:rPr>
                        <a:t>전체 </a:t>
                      </a:r>
                      <a:r>
                        <a:rPr lang="en-US" altLang="ko-KR" sz="1000" b="0" i="0" u="none" strike="noStrike" dirty="0">
                          <a:ln>
                            <a:noFill/>
                          </a:ln>
                          <a:solidFill>
                            <a:schemeClr val="bg1"/>
                          </a:solidFill>
                          <a:effectLst/>
                          <a:latin typeface="Tahoma" panose="020B0604030504040204" pitchFamily="34" charset="0"/>
                        </a:rPr>
                        <a:t>VM </a:t>
                      </a:r>
                      <a:r>
                        <a:rPr lang="ko-KR" altLang="en-US" sz="1000" b="0" i="0" u="none" strike="noStrike" dirty="0">
                          <a:ln>
                            <a:noFill/>
                          </a:ln>
                          <a:solidFill>
                            <a:schemeClr val="bg1"/>
                          </a:solidFill>
                          <a:effectLst/>
                          <a:latin typeface="Tahoma" panose="020B0604030504040204" pitchFamily="34" charset="0"/>
                        </a:rPr>
                        <a:t>만 복구</a:t>
                      </a:r>
                      <a:r>
                        <a:rPr lang="en-US" altLang="ko-KR" sz="1000" b="0" i="0" u="none" strike="noStrike" dirty="0">
                          <a:ln>
                            <a:noFill/>
                          </a:ln>
                          <a:solidFill>
                            <a:schemeClr val="bg1"/>
                          </a:solidFill>
                          <a:effectLst/>
                          <a:latin typeface="Tahoma" panose="020B0604030504040204" pitchFamily="34" charset="0"/>
                        </a:rPr>
                        <a:t>)</a:t>
                      </a:r>
                    </a:p>
                  </a:txBody>
                  <a:tcPr marL="90000" marR="90000" marT="877" marB="0" anchor="ctr">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l" defTabSz="686030" rtl="0" eaLnBrk="1" fontAlgn="auto" latinLnBrk="0" hangingPunct="1">
                        <a:lnSpc>
                          <a:spcPct val="100000"/>
                        </a:lnSpc>
                        <a:spcBef>
                          <a:spcPts val="0"/>
                        </a:spcBef>
                        <a:spcAft>
                          <a:spcPts val="0"/>
                        </a:spcAft>
                        <a:buClrTx/>
                        <a:buSzTx/>
                        <a:buFontTx/>
                        <a:buNone/>
                        <a:tabLst/>
                        <a:defRPr/>
                      </a:pPr>
                      <a:r>
                        <a:rPr lang="ko-KR" altLang="en-US" sz="1000" b="0" i="0" u="none" strike="noStrike" kern="1200" noProof="0" dirty="0">
                          <a:ln>
                            <a:noFill/>
                          </a:ln>
                          <a:solidFill>
                            <a:schemeClr val="bg1"/>
                          </a:solidFill>
                          <a:effectLst/>
                          <a:latin typeface="Tahoma" panose="020B0604030504040204" pitchFamily="34" charset="0"/>
                          <a:ea typeface="+mn-ea"/>
                          <a:cs typeface="+mn-cs"/>
                        </a:rPr>
                        <a:t>세분화 된 복구 </a:t>
                      </a:r>
                      <a:r>
                        <a:rPr lang="en-US" altLang="ko-KR" sz="1000" b="0" i="0" u="none" strike="noStrike" kern="1200" noProof="0" dirty="0">
                          <a:ln>
                            <a:noFill/>
                          </a:ln>
                          <a:solidFill>
                            <a:schemeClr val="bg1"/>
                          </a:solidFill>
                          <a:effectLst/>
                          <a:latin typeface="Tahoma" panose="020B0604030504040204" pitchFamily="34" charset="0"/>
                          <a:ea typeface="+mn-ea"/>
                          <a:cs typeface="+mn-cs"/>
                        </a:rPr>
                        <a:t>: </a:t>
                      </a:r>
                      <a:r>
                        <a:rPr lang="ko-KR" altLang="en-US" sz="1000" b="0" i="0" u="none" strike="noStrike" kern="1200" noProof="0" dirty="0">
                          <a:ln>
                            <a:noFill/>
                          </a:ln>
                          <a:solidFill>
                            <a:schemeClr val="bg1"/>
                          </a:solidFill>
                          <a:effectLst/>
                          <a:latin typeface="Tahoma" panose="020B0604030504040204" pitchFamily="34" charset="0"/>
                          <a:ea typeface="+mn-ea"/>
                          <a:cs typeface="+mn-cs"/>
                        </a:rPr>
                        <a:t>모든 수준의 다양한 데이터 복구 </a:t>
                      </a:r>
                      <a:r>
                        <a:rPr lang="en-US" altLang="ko-KR" sz="1000" b="0" i="0" u="none" strike="noStrike" kern="1200" noProof="0" dirty="0">
                          <a:ln>
                            <a:noFill/>
                          </a:ln>
                          <a:solidFill>
                            <a:schemeClr val="bg1"/>
                          </a:solidFill>
                          <a:effectLst/>
                          <a:latin typeface="Tahoma" panose="020B0604030504040204" pitchFamily="34" charset="0"/>
                          <a:ea typeface="+mn-ea"/>
                          <a:cs typeface="+mn-cs"/>
                        </a:rPr>
                        <a:t>(</a:t>
                      </a:r>
                      <a:r>
                        <a:rPr lang="ko-KR" altLang="en-US" sz="1000" b="0" i="0" u="none" strike="noStrike" kern="1200" noProof="0" dirty="0">
                          <a:ln>
                            <a:noFill/>
                          </a:ln>
                          <a:solidFill>
                            <a:schemeClr val="bg1"/>
                          </a:solidFill>
                          <a:effectLst/>
                          <a:latin typeface="Tahoma" panose="020B0604030504040204" pitchFamily="34" charset="0"/>
                          <a:ea typeface="+mn-ea"/>
                          <a:cs typeface="+mn-cs"/>
                        </a:rPr>
                        <a:t>전체 </a:t>
                      </a:r>
                      <a:r>
                        <a:rPr lang="en-US" altLang="ko-KR" sz="1000" b="0" i="0" u="none" strike="noStrike" kern="1200" noProof="0" dirty="0">
                          <a:ln>
                            <a:noFill/>
                          </a:ln>
                          <a:solidFill>
                            <a:schemeClr val="bg1"/>
                          </a:solidFill>
                          <a:effectLst/>
                          <a:latin typeface="Tahoma" panose="020B0604030504040204" pitchFamily="34" charset="0"/>
                          <a:ea typeface="+mn-ea"/>
                          <a:cs typeface="+mn-cs"/>
                        </a:rPr>
                        <a:t>VM, VM </a:t>
                      </a:r>
                      <a:r>
                        <a:rPr lang="ko-KR" altLang="en-US" sz="1000" b="0" i="0" u="none" strike="noStrike" kern="1200" noProof="0" dirty="0">
                          <a:ln>
                            <a:noFill/>
                          </a:ln>
                          <a:solidFill>
                            <a:schemeClr val="bg1"/>
                          </a:solidFill>
                          <a:effectLst/>
                          <a:latin typeface="Tahoma" panose="020B0604030504040204" pitchFamily="34" charset="0"/>
                          <a:ea typeface="+mn-ea"/>
                          <a:cs typeface="+mn-cs"/>
                        </a:rPr>
                        <a:t>파일</a:t>
                      </a:r>
                      <a:r>
                        <a:rPr lang="en-US" altLang="ko-KR" sz="1000" b="0" i="0" u="none" strike="noStrike" kern="1200" noProof="0" dirty="0">
                          <a:ln>
                            <a:noFill/>
                          </a:ln>
                          <a:solidFill>
                            <a:schemeClr val="bg1"/>
                          </a:solidFill>
                          <a:effectLst/>
                          <a:latin typeface="Tahoma" panose="020B0604030504040204" pitchFamily="34" charset="0"/>
                          <a:ea typeface="+mn-ea"/>
                          <a:cs typeface="+mn-cs"/>
                        </a:rPr>
                        <a:t>, </a:t>
                      </a:r>
                      <a:r>
                        <a:rPr lang="ko-KR" altLang="en-US" sz="1000" b="0" i="0" u="none" strike="noStrike" kern="1200" noProof="0" dirty="0">
                          <a:ln>
                            <a:noFill/>
                          </a:ln>
                          <a:solidFill>
                            <a:schemeClr val="bg1"/>
                          </a:solidFill>
                          <a:effectLst/>
                          <a:latin typeface="Tahoma" panose="020B0604030504040204" pitchFamily="34" charset="0"/>
                          <a:ea typeface="+mn-ea"/>
                          <a:cs typeface="+mn-cs"/>
                        </a:rPr>
                        <a:t>가상 디스크</a:t>
                      </a:r>
                      <a:r>
                        <a:rPr lang="en-US" altLang="ko-KR" sz="1000" b="0" i="0" u="none" strike="noStrike" kern="1200" noProof="0" dirty="0">
                          <a:ln>
                            <a:noFill/>
                          </a:ln>
                          <a:solidFill>
                            <a:schemeClr val="bg1"/>
                          </a:solidFill>
                          <a:effectLst/>
                          <a:latin typeface="Tahoma" panose="020B0604030504040204" pitchFamily="34" charset="0"/>
                          <a:ea typeface="+mn-ea"/>
                          <a:cs typeface="+mn-cs"/>
                        </a:rPr>
                        <a:t>, </a:t>
                      </a:r>
                      <a:r>
                        <a:rPr lang="ko-KR" altLang="en-US" sz="1000" b="0" i="0" u="none" strike="noStrike" kern="1200" noProof="0" dirty="0">
                          <a:ln>
                            <a:noFill/>
                          </a:ln>
                          <a:solidFill>
                            <a:schemeClr val="bg1"/>
                          </a:solidFill>
                          <a:effectLst/>
                          <a:latin typeface="Tahoma" panose="020B0604030504040204" pitchFamily="34" charset="0"/>
                          <a:ea typeface="+mn-ea"/>
                          <a:cs typeface="+mn-cs"/>
                        </a:rPr>
                        <a:t>게스트 </a:t>
                      </a:r>
                      <a:r>
                        <a:rPr lang="en-US" altLang="ko-KR" sz="1000" b="0" i="0" u="none" strike="noStrike" kern="1200" noProof="0" dirty="0">
                          <a:ln>
                            <a:noFill/>
                          </a:ln>
                          <a:solidFill>
                            <a:schemeClr val="bg1"/>
                          </a:solidFill>
                          <a:effectLst/>
                          <a:latin typeface="Tahoma" panose="020B0604030504040204" pitchFamily="34" charset="0"/>
                          <a:ea typeface="+mn-ea"/>
                          <a:cs typeface="+mn-cs"/>
                        </a:rPr>
                        <a:t>OS </a:t>
                      </a:r>
                      <a:r>
                        <a:rPr lang="ko-KR" altLang="en-US" sz="1000" b="0" i="0" u="none" strike="noStrike" kern="1200" noProof="0" dirty="0">
                          <a:ln>
                            <a:noFill/>
                          </a:ln>
                          <a:solidFill>
                            <a:schemeClr val="bg1"/>
                          </a:solidFill>
                          <a:effectLst/>
                          <a:latin typeface="Tahoma" panose="020B0604030504040204" pitchFamily="34" charset="0"/>
                          <a:ea typeface="+mn-ea"/>
                          <a:cs typeface="+mn-cs"/>
                        </a:rPr>
                        <a:t>파일</a:t>
                      </a:r>
                      <a:r>
                        <a:rPr lang="en-US" altLang="ko-KR" sz="1000" b="0" i="0" u="none" strike="noStrike" kern="1200" noProof="0" dirty="0">
                          <a:ln>
                            <a:noFill/>
                          </a:ln>
                          <a:solidFill>
                            <a:schemeClr val="bg1"/>
                          </a:solidFill>
                          <a:effectLst/>
                          <a:latin typeface="Tahoma" panose="020B0604030504040204" pitchFamily="34" charset="0"/>
                          <a:ea typeface="+mn-ea"/>
                          <a:cs typeface="+mn-cs"/>
                        </a:rPr>
                        <a:t>, </a:t>
                      </a:r>
                      <a:r>
                        <a:rPr lang="ko-KR" altLang="en-US" sz="1000" b="0" i="0" u="none" strike="noStrike" kern="1200" noProof="0" dirty="0">
                          <a:ln>
                            <a:noFill/>
                          </a:ln>
                          <a:solidFill>
                            <a:schemeClr val="bg1"/>
                          </a:solidFill>
                          <a:effectLst/>
                          <a:latin typeface="Tahoma" panose="020B0604030504040204" pitchFamily="34" charset="0"/>
                          <a:ea typeface="+mn-ea"/>
                          <a:cs typeface="+mn-cs"/>
                        </a:rPr>
                        <a:t>어플리케이션 항목</a:t>
                      </a:r>
                      <a:r>
                        <a:rPr lang="en-US" altLang="ko-KR" sz="1000" b="0" i="0" u="none" strike="noStrike" kern="1200" noProof="0" dirty="0">
                          <a:ln>
                            <a:noFill/>
                          </a:ln>
                          <a:solidFill>
                            <a:schemeClr val="bg1"/>
                          </a:solidFill>
                          <a:effectLst/>
                          <a:latin typeface="Tahoma" panose="020B0604030504040204" pitchFamily="34" charset="0"/>
                          <a:ea typeface="+mn-ea"/>
                          <a:cs typeface="+mn-cs"/>
                        </a:rPr>
                        <a:t>)</a:t>
                      </a:r>
                      <a:endParaRPr lang="en-US" sz="1000" b="0" i="0" u="none" strike="noStrike" kern="1200" noProof="0" dirty="0">
                        <a:ln>
                          <a:noFill/>
                        </a:ln>
                        <a:solidFill>
                          <a:schemeClr val="bg1"/>
                        </a:solidFill>
                        <a:effectLst/>
                        <a:latin typeface="Tahoma" panose="020B0604030504040204" pitchFamily="34" charset="0"/>
                        <a:ea typeface="+mn-ea"/>
                        <a:cs typeface="+mn-cs"/>
                      </a:endParaRPr>
                    </a:p>
                  </a:txBody>
                  <a:tcPr marL="90000" marR="90000" marT="87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2340437783"/>
                  </a:ext>
                </a:extLst>
              </a:tr>
              <a:tr h="739175">
                <a:tc vMerge="1">
                  <a:txBody>
                    <a:bodyPr/>
                    <a:lstStyle/>
                    <a:p>
                      <a:pPr algn="ctr" fontAlgn="ctr"/>
                      <a:endParaRPr lang="en-US" sz="1000" b="1" i="0" u="none" strike="noStrike" dirty="0">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l" defTabSz="686030" rtl="0" eaLnBrk="1" fontAlgn="auto" latinLnBrk="0" hangingPunct="1">
                        <a:lnSpc>
                          <a:spcPct val="100000"/>
                        </a:lnSpc>
                        <a:spcBef>
                          <a:spcPts val="0"/>
                        </a:spcBef>
                        <a:spcAft>
                          <a:spcPts val="0"/>
                        </a:spcAft>
                        <a:buClrTx/>
                        <a:buSzTx/>
                        <a:buFontTx/>
                        <a:buNone/>
                        <a:tabLst/>
                        <a:defRPr/>
                      </a:pPr>
                      <a:r>
                        <a:rPr lang="ko-KR" altLang="en-US" sz="1000" b="0" i="0" u="none" strike="noStrike" dirty="0">
                          <a:ln>
                            <a:noFill/>
                          </a:ln>
                          <a:solidFill>
                            <a:schemeClr val="bg1"/>
                          </a:solidFill>
                          <a:effectLst/>
                          <a:latin typeface="Tahoma" panose="020B0604030504040204" pitchFamily="34" charset="0"/>
                        </a:rPr>
                        <a:t>기본 </a:t>
                      </a:r>
                      <a:r>
                        <a:rPr lang="en-US" altLang="ko-KR" sz="1000" b="0" i="0" u="none" strike="noStrike" dirty="0">
                          <a:ln>
                            <a:noFill/>
                          </a:ln>
                          <a:solidFill>
                            <a:schemeClr val="bg1"/>
                          </a:solidFill>
                          <a:effectLst/>
                          <a:latin typeface="Tahoma" panose="020B0604030504040204" pitchFamily="34" charset="0"/>
                        </a:rPr>
                        <a:t>DR </a:t>
                      </a:r>
                      <a:r>
                        <a:rPr lang="ko-KR" altLang="en-US" sz="1000" b="0" i="0" u="none" strike="noStrike" dirty="0">
                          <a:ln>
                            <a:noFill/>
                          </a:ln>
                          <a:solidFill>
                            <a:schemeClr val="bg1"/>
                          </a:solidFill>
                          <a:effectLst/>
                          <a:latin typeface="Tahoma" panose="020B0604030504040204" pitchFamily="34" charset="0"/>
                        </a:rPr>
                        <a:t>오케스트레이션 </a:t>
                      </a:r>
                      <a:r>
                        <a:rPr lang="en-US" altLang="ko-KR" sz="1000" b="0" i="0" u="none" strike="noStrike" dirty="0">
                          <a:ln>
                            <a:noFill/>
                          </a:ln>
                          <a:solidFill>
                            <a:schemeClr val="bg1"/>
                          </a:solidFill>
                          <a:effectLst/>
                          <a:latin typeface="Tahoma" panose="020B0604030504040204" pitchFamily="34" charset="0"/>
                        </a:rPr>
                        <a:t>(</a:t>
                      </a:r>
                      <a:r>
                        <a:rPr lang="ko-KR" altLang="en-US" sz="1000" b="0" i="0" u="none" strike="noStrike" dirty="0">
                          <a:ln>
                            <a:noFill/>
                          </a:ln>
                          <a:solidFill>
                            <a:schemeClr val="bg1"/>
                          </a:solidFill>
                          <a:effectLst/>
                          <a:latin typeface="Tahoma" panose="020B0604030504040204" pitchFamily="34" charset="0"/>
                        </a:rPr>
                        <a:t>데이터 복구 검증</a:t>
                      </a:r>
                      <a:r>
                        <a:rPr lang="en-US" altLang="ko-KR" sz="1000" b="0" i="0" u="none" strike="noStrike" dirty="0">
                          <a:ln>
                            <a:noFill/>
                          </a:ln>
                          <a:solidFill>
                            <a:schemeClr val="bg1"/>
                          </a:solidFill>
                          <a:effectLst/>
                          <a:latin typeface="Tahoma" panose="020B0604030504040204" pitchFamily="34" charset="0"/>
                        </a:rPr>
                        <a:t>, </a:t>
                      </a:r>
                      <a:r>
                        <a:rPr lang="ko-KR" altLang="en-US" sz="1000" b="0" i="0" u="none" strike="noStrike" dirty="0">
                          <a:ln>
                            <a:noFill/>
                          </a:ln>
                          <a:solidFill>
                            <a:schemeClr val="bg1"/>
                          </a:solidFill>
                          <a:effectLst/>
                          <a:latin typeface="Tahoma" panose="020B0604030504040204" pitchFamily="34" charset="0"/>
                        </a:rPr>
                        <a:t>사전 </a:t>
                      </a:r>
                      <a:r>
                        <a:rPr lang="en-US" altLang="ko-KR" sz="1000" b="0" i="0" u="none" strike="noStrike" dirty="0">
                          <a:ln>
                            <a:noFill/>
                          </a:ln>
                          <a:solidFill>
                            <a:schemeClr val="bg1"/>
                          </a:solidFill>
                          <a:effectLst/>
                          <a:latin typeface="Tahoma" panose="020B0604030504040204" pitchFamily="34" charset="0"/>
                        </a:rPr>
                        <a:t>DR </a:t>
                      </a:r>
                      <a:r>
                        <a:rPr lang="ko-KR" altLang="en-US" sz="1000" b="0" i="0" u="none" strike="noStrike" dirty="0">
                          <a:ln>
                            <a:noFill/>
                          </a:ln>
                          <a:solidFill>
                            <a:schemeClr val="bg1"/>
                          </a:solidFill>
                          <a:effectLst/>
                          <a:latin typeface="Tahoma" panose="020B0604030504040204" pitchFamily="34" charset="0"/>
                        </a:rPr>
                        <a:t>계획이 실행 가능 여부</a:t>
                      </a:r>
                      <a:r>
                        <a:rPr lang="en-US" altLang="ko-KR" sz="1000" b="0" i="0" u="none" strike="noStrike" dirty="0">
                          <a:ln>
                            <a:noFill/>
                          </a:ln>
                          <a:solidFill>
                            <a:schemeClr val="bg1"/>
                          </a:solidFill>
                          <a:effectLst/>
                          <a:latin typeface="Tahoma" panose="020B0604030504040204" pitchFamily="34" charset="0"/>
                        </a:rPr>
                        <a:t>, </a:t>
                      </a:r>
                      <a:r>
                        <a:rPr lang="ko-KR" altLang="en-US" sz="1000" b="0" i="0" u="none" strike="noStrike" dirty="0">
                          <a:ln>
                            <a:noFill/>
                          </a:ln>
                          <a:solidFill>
                            <a:schemeClr val="bg1"/>
                          </a:solidFill>
                          <a:effectLst/>
                          <a:latin typeface="Tahoma" panose="020B0604030504040204" pitchFamily="34" charset="0"/>
                        </a:rPr>
                        <a:t>고급 기능 및 자동화가 부족하여 관리자가 수동으로 작업을 수행해야 하는 어려움을 겪습니다</a:t>
                      </a:r>
                      <a:r>
                        <a:rPr lang="en-US" altLang="ko-KR" sz="1000" b="0" i="0" u="none" strike="noStrike" dirty="0">
                          <a:ln>
                            <a:noFill/>
                          </a:ln>
                          <a:solidFill>
                            <a:schemeClr val="bg1"/>
                          </a:solidFill>
                          <a:effectLst/>
                          <a:latin typeface="Tahoma" panose="020B0604030504040204" pitchFamily="34" charset="0"/>
                        </a:rPr>
                        <a:t>.</a:t>
                      </a:r>
                    </a:p>
                  </a:txBody>
                  <a:tcPr marL="90000" marR="90000" marT="877" marB="0" anchor="ctr">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l" defTabSz="686030" rtl="0" eaLnBrk="1" fontAlgn="auto" latinLnBrk="0" hangingPunct="1">
                        <a:lnSpc>
                          <a:spcPct val="100000"/>
                        </a:lnSpc>
                        <a:spcBef>
                          <a:spcPts val="0"/>
                        </a:spcBef>
                        <a:spcAft>
                          <a:spcPts val="0"/>
                        </a:spcAft>
                        <a:buClrTx/>
                        <a:buSzTx/>
                        <a:buFontTx/>
                        <a:buNone/>
                        <a:tabLst/>
                        <a:defRPr/>
                      </a:pPr>
                      <a:r>
                        <a:rPr lang="en-US" altLang="ko-KR" sz="1000" b="0" i="0" u="none" strike="noStrike" kern="1200" noProof="0" dirty="0">
                          <a:ln>
                            <a:noFill/>
                          </a:ln>
                          <a:solidFill>
                            <a:schemeClr val="bg1"/>
                          </a:solidFill>
                          <a:effectLst/>
                          <a:latin typeface="Tahoma" panose="020B0604030504040204" pitchFamily="34" charset="0"/>
                          <a:ea typeface="+mn-ea"/>
                          <a:cs typeface="+mn-cs"/>
                        </a:rPr>
                        <a:t>VDRO + VBR</a:t>
                      </a:r>
                      <a:r>
                        <a:rPr lang="ko-KR" altLang="en-US" sz="1000" b="0" i="0" u="none" strike="noStrike" kern="1200" noProof="0" dirty="0">
                          <a:ln>
                            <a:noFill/>
                          </a:ln>
                          <a:solidFill>
                            <a:schemeClr val="bg1"/>
                          </a:solidFill>
                          <a:effectLst/>
                          <a:latin typeface="Tahoma" panose="020B0604030504040204" pitchFamily="34" charset="0"/>
                          <a:ea typeface="+mn-ea"/>
                          <a:cs typeface="+mn-cs"/>
                        </a:rPr>
                        <a:t>을 사용하면 </a:t>
                      </a:r>
                      <a:r>
                        <a:rPr lang="en-US" altLang="ko-KR" sz="1000" b="0" i="0" u="none" strike="noStrike" kern="1200" noProof="0" dirty="0" err="1">
                          <a:ln>
                            <a:noFill/>
                          </a:ln>
                          <a:solidFill>
                            <a:schemeClr val="bg1"/>
                          </a:solidFill>
                          <a:effectLst/>
                          <a:latin typeface="Tahoma" panose="020B0604030504040204" pitchFamily="34" charset="0"/>
                          <a:ea typeface="+mn-ea"/>
                          <a:cs typeface="+mn-cs"/>
                        </a:rPr>
                        <a:t>SureBackup</a:t>
                      </a:r>
                      <a:r>
                        <a:rPr lang="ko-KR" altLang="en-US" sz="1000" b="0" i="0" u="none" strike="noStrike" kern="1200" noProof="0" dirty="0">
                          <a:ln>
                            <a:noFill/>
                          </a:ln>
                          <a:solidFill>
                            <a:schemeClr val="bg1"/>
                          </a:solidFill>
                          <a:effectLst/>
                          <a:latin typeface="Tahoma" panose="020B0604030504040204" pitchFamily="34" charset="0"/>
                          <a:ea typeface="+mn-ea"/>
                          <a:cs typeface="+mn-cs"/>
                        </a:rPr>
                        <a:t>이 자동으로 </a:t>
                      </a:r>
                      <a:r>
                        <a:rPr lang="en-US" altLang="ko-KR" sz="1000" b="0" i="0" u="none" strike="noStrike" kern="1200" noProof="0" dirty="0">
                          <a:ln>
                            <a:noFill/>
                          </a:ln>
                          <a:solidFill>
                            <a:schemeClr val="bg1"/>
                          </a:solidFill>
                          <a:effectLst/>
                          <a:latin typeface="Tahoma" panose="020B0604030504040204" pitchFamily="34" charset="0"/>
                          <a:ea typeface="+mn-ea"/>
                          <a:cs typeface="+mn-cs"/>
                        </a:rPr>
                        <a:t>DR </a:t>
                      </a:r>
                      <a:r>
                        <a:rPr lang="ko-KR" altLang="en-US" sz="1000" b="0" i="0" u="none" strike="noStrike" kern="1200" noProof="0" dirty="0">
                          <a:ln>
                            <a:noFill/>
                          </a:ln>
                          <a:solidFill>
                            <a:schemeClr val="bg1"/>
                          </a:solidFill>
                          <a:effectLst/>
                          <a:latin typeface="Tahoma" panose="020B0604030504040204" pitchFamily="34" charset="0"/>
                          <a:ea typeface="+mn-ea"/>
                          <a:cs typeface="+mn-cs"/>
                        </a:rPr>
                        <a:t>계획 준비 상태 확인을 테스트하고 자세한 보고서와 함께 </a:t>
                      </a:r>
                      <a:r>
                        <a:rPr lang="en-US" altLang="ko-KR" sz="1000" b="0" i="0" u="none" strike="noStrike" kern="1200" noProof="0" dirty="0">
                          <a:ln>
                            <a:noFill/>
                          </a:ln>
                          <a:solidFill>
                            <a:schemeClr val="bg1"/>
                          </a:solidFill>
                          <a:effectLst/>
                          <a:latin typeface="Tahoma" panose="020B0604030504040204" pitchFamily="34" charset="0"/>
                          <a:ea typeface="+mn-ea"/>
                          <a:cs typeface="+mn-cs"/>
                        </a:rPr>
                        <a:t>DR </a:t>
                      </a:r>
                      <a:r>
                        <a:rPr lang="ko-KR" altLang="en-US" sz="1000" b="0" i="0" u="none" strike="noStrike" kern="1200" noProof="0" dirty="0">
                          <a:ln>
                            <a:noFill/>
                          </a:ln>
                          <a:solidFill>
                            <a:schemeClr val="bg1"/>
                          </a:solidFill>
                          <a:effectLst/>
                          <a:latin typeface="Tahoma" panose="020B0604030504040204" pitchFamily="34" charset="0"/>
                          <a:ea typeface="+mn-ea"/>
                          <a:cs typeface="+mn-cs"/>
                        </a:rPr>
                        <a:t>계획</a:t>
                      </a:r>
                      <a:r>
                        <a:rPr lang="en-US" altLang="ko-KR" sz="1000" b="0" i="0" u="none" strike="noStrike" kern="1200" noProof="0" dirty="0">
                          <a:ln>
                            <a:noFill/>
                          </a:ln>
                          <a:solidFill>
                            <a:schemeClr val="bg1"/>
                          </a:solidFill>
                          <a:effectLst/>
                          <a:latin typeface="Tahoma" panose="020B0604030504040204" pitchFamily="34" charset="0"/>
                          <a:ea typeface="+mn-ea"/>
                          <a:cs typeface="+mn-cs"/>
                        </a:rPr>
                        <a:t>, </a:t>
                      </a:r>
                      <a:r>
                        <a:rPr lang="ko-KR" altLang="en-US" sz="1000" b="0" i="0" u="none" strike="noStrike" kern="1200" noProof="0" dirty="0">
                          <a:ln>
                            <a:noFill/>
                          </a:ln>
                          <a:solidFill>
                            <a:schemeClr val="bg1"/>
                          </a:solidFill>
                          <a:effectLst/>
                          <a:latin typeface="Tahoma" panose="020B0604030504040204" pitchFamily="34" charset="0"/>
                          <a:ea typeface="+mn-ea"/>
                          <a:cs typeface="+mn-cs"/>
                        </a:rPr>
                        <a:t>테스트 결과 및 </a:t>
                      </a:r>
                      <a:r>
                        <a:rPr lang="en-US" altLang="ko-KR" sz="1000" b="0" i="0" u="none" strike="noStrike" kern="1200" noProof="0" dirty="0">
                          <a:ln>
                            <a:noFill/>
                          </a:ln>
                          <a:solidFill>
                            <a:schemeClr val="bg1"/>
                          </a:solidFill>
                          <a:effectLst/>
                          <a:latin typeface="Tahoma" panose="020B0604030504040204" pitchFamily="34" charset="0"/>
                          <a:ea typeface="+mn-ea"/>
                          <a:cs typeface="+mn-cs"/>
                        </a:rPr>
                        <a:t>DR </a:t>
                      </a:r>
                      <a:r>
                        <a:rPr lang="ko-KR" altLang="en-US" sz="1000" b="0" i="0" u="none" strike="noStrike" kern="1200" noProof="0" dirty="0">
                          <a:ln>
                            <a:noFill/>
                          </a:ln>
                          <a:solidFill>
                            <a:schemeClr val="bg1"/>
                          </a:solidFill>
                          <a:effectLst/>
                          <a:latin typeface="Tahoma" panose="020B0604030504040204" pitchFamily="34" charset="0"/>
                          <a:ea typeface="+mn-ea"/>
                          <a:cs typeface="+mn-cs"/>
                        </a:rPr>
                        <a:t>실행을 손쉽게 문서화합니다</a:t>
                      </a:r>
                      <a:r>
                        <a:rPr lang="en-US" altLang="ko-KR" sz="1000" b="0" i="0" u="none" strike="noStrike" kern="1200" noProof="0" dirty="0">
                          <a:ln>
                            <a:noFill/>
                          </a:ln>
                          <a:solidFill>
                            <a:schemeClr val="bg1"/>
                          </a:solidFill>
                          <a:effectLst/>
                          <a:latin typeface="Tahoma" panose="020B0604030504040204" pitchFamily="34" charset="0"/>
                          <a:ea typeface="+mn-ea"/>
                          <a:cs typeface="+mn-cs"/>
                        </a:rPr>
                        <a:t>.</a:t>
                      </a:r>
                      <a:endParaRPr lang="en-US" sz="1000" b="0" i="0" u="none" strike="noStrike" kern="1200" noProof="0" dirty="0">
                        <a:ln>
                          <a:noFill/>
                        </a:ln>
                        <a:solidFill>
                          <a:schemeClr val="bg1"/>
                        </a:solidFill>
                        <a:effectLst/>
                        <a:latin typeface="Tahoma" panose="020B0604030504040204" pitchFamily="34" charset="0"/>
                        <a:ea typeface="+mn-ea"/>
                        <a:cs typeface="+mn-cs"/>
                      </a:endParaRPr>
                    </a:p>
                  </a:txBody>
                  <a:tcPr marL="90000" marR="90000" marT="877" marB="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275954856"/>
                  </a:ext>
                </a:extLst>
              </a:tr>
            </a:tbl>
          </a:graphicData>
        </a:graphic>
      </p:graphicFrame>
    </p:spTree>
    <p:extLst>
      <p:ext uri="{BB962C8B-B14F-4D97-AF65-F5344CB8AC3E}">
        <p14:creationId xmlns:p14="http://schemas.microsoft.com/office/powerpoint/2010/main" val="20767961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A755-C3C1-4F88-BCE7-8DF011598237}"/>
              </a:ext>
            </a:extLst>
          </p:cNvPr>
          <p:cNvSpPr>
            <a:spLocks noGrp="1"/>
          </p:cNvSpPr>
          <p:nvPr>
            <p:ph type="title"/>
          </p:nvPr>
        </p:nvSpPr>
        <p:spPr/>
        <p:txBody>
          <a:bodyPr/>
          <a:lstStyle/>
          <a:p>
            <a:r>
              <a:rPr lang="en-US" noProof="0"/>
              <a:t>FAQ</a:t>
            </a:r>
          </a:p>
        </p:txBody>
      </p:sp>
      <p:pic>
        <p:nvPicPr>
          <p:cNvPr id="4" name="Picture 3" descr="A picture containing toy&#10;&#10;Description automatically generated">
            <a:extLst>
              <a:ext uri="{FF2B5EF4-FFF2-40B4-BE49-F238E27FC236}">
                <a16:creationId xmlns:a16="http://schemas.microsoft.com/office/drawing/2014/main" id="{62FBB499-5D7A-45DA-8923-0C2F4B4D3898}"/>
              </a:ext>
            </a:extLst>
          </p:cNvPr>
          <p:cNvPicPr>
            <a:picLocks noChangeAspect="1"/>
          </p:cNvPicPr>
          <p:nvPr/>
        </p:nvPicPr>
        <p:blipFill>
          <a:blip r:embed="rId3"/>
          <a:stretch>
            <a:fillRect/>
          </a:stretch>
        </p:blipFill>
        <p:spPr>
          <a:xfrm>
            <a:off x="6082149" y="2230271"/>
            <a:ext cx="3280682" cy="2663685"/>
          </a:xfrm>
          <a:prstGeom prst="rect">
            <a:avLst/>
          </a:prstGeom>
        </p:spPr>
      </p:pic>
      <p:sp>
        <p:nvSpPr>
          <p:cNvPr id="5" name="Text Placeholder 3">
            <a:extLst>
              <a:ext uri="{FF2B5EF4-FFF2-40B4-BE49-F238E27FC236}">
                <a16:creationId xmlns:a16="http://schemas.microsoft.com/office/drawing/2014/main" id="{57D64ACC-E9F5-463F-BA63-67AC529DC1A7}"/>
              </a:ext>
            </a:extLst>
          </p:cNvPr>
          <p:cNvSpPr>
            <a:spLocks noGrp="1"/>
          </p:cNvSpPr>
          <p:nvPr>
            <p:ph type="body" sz="quarter" idx="10"/>
          </p:nvPr>
        </p:nvSpPr>
        <p:spPr>
          <a:xfrm>
            <a:off x="359999" y="816051"/>
            <a:ext cx="8425225" cy="4185761"/>
          </a:xfrm>
        </p:spPr>
        <p:txBody>
          <a:bodyPr anchor="t"/>
          <a:lstStyle/>
          <a:p>
            <a:pPr marL="288000" indent="-457200"/>
            <a:r>
              <a:rPr lang="en-US" sz="1600" noProof="0" dirty="0">
                <a:solidFill>
                  <a:srgbClr val="00E296"/>
                </a:solidFill>
              </a:rPr>
              <a:t>Q: </a:t>
            </a:r>
            <a:r>
              <a:rPr lang="ko-KR" altLang="en-US" sz="1600" noProof="0" dirty="0">
                <a:solidFill>
                  <a:srgbClr val="00E296"/>
                </a:solidFill>
              </a:rPr>
              <a:t>지원되는</a:t>
            </a:r>
            <a:r>
              <a:rPr lang="en-US" sz="1600" noProof="0" dirty="0">
                <a:solidFill>
                  <a:srgbClr val="00E296"/>
                </a:solidFill>
              </a:rPr>
              <a:t> vSphere </a:t>
            </a:r>
            <a:r>
              <a:rPr lang="ko-KR" altLang="en-US" sz="1600" noProof="0" dirty="0">
                <a:solidFill>
                  <a:srgbClr val="00E296"/>
                </a:solidFill>
              </a:rPr>
              <a:t>버전</a:t>
            </a:r>
            <a:r>
              <a:rPr lang="en-US" sz="1600" noProof="0" dirty="0">
                <a:solidFill>
                  <a:srgbClr val="00E296"/>
                </a:solidFill>
              </a:rPr>
              <a:t> (certified)</a:t>
            </a:r>
          </a:p>
          <a:p>
            <a:r>
              <a:rPr lang="en-US" sz="1600" noProof="0" dirty="0"/>
              <a:t>A: </a:t>
            </a:r>
            <a:r>
              <a:rPr lang="en-US" sz="2200" noProof="0" dirty="0"/>
              <a:t>vSphere 6.5, 6.7 and 7.0</a:t>
            </a:r>
          </a:p>
          <a:p>
            <a:endParaRPr lang="en-US" noProof="0" dirty="0"/>
          </a:p>
          <a:p>
            <a:pPr marL="288000" lvl="0" indent="-457200"/>
            <a:r>
              <a:rPr lang="en-US" sz="1600" dirty="0">
                <a:solidFill>
                  <a:srgbClr val="00E296"/>
                </a:solidFill>
              </a:rPr>
              <a:t>Q: </a:t>
            </a:r>
            <a:r>
              <a:rPr lang="ko-KR" altLang="en-US" sz="1600" dirty="0">
                <a:solidFill>
                  <a:srgbClr val="00E296"/>
                </a:solidFill>
              </a:rPr>
              <a:t>최소 </a:t>
            </a:r>
            <a:r>
              <a:rPr lang="en-US" altLang="ko-KR" sz="1600" dirty="0">
                <a:solidFill>
                  <a:srgbClr val="00E296"/>
                </a:solidFill>
              </a:rPr>
              <a:t>RPO</a:t>
            </a:r>
            <a:r>
              <a:rPr lang="en-US" sz="1600" dirty="0">
                <a:solidFill>
                  <a:srgbClr val="00E296"/>
                </a:solidFill>
              </a:rPr>
              <a:t>?</a:t>
            </a:r>
          </a:p>
          <a:p>
            <a:pPr lvl="0"/>
            <a:r>
              <a:rPr lang="en-US" sz="2200" dirty="0"/>
              <a:t>A: </a:t>
            </a:r>
            <a:r>
              <a:rPr lang="ko-KR" altLang="en-US" sz="2200" dirty="0"/>
              <a:t>하드웨어 사용이 좋을 경우 </a:t>
            </a:r>
            <a:r>
              <a:rPr lang="en-US" sz="2200" dirty="0"/>
              <a:t>2</a:t>
            </a:r>
            <a:r>
              <a:rPr lang="ko-KR" altLang="en-US" sz="2200" dirty="0"/>
              <a:t>초</a:t>
            </a:r>
            <a:r>
              <a:rPr lang="en-US" sz="2200" dirty="0"/>
              <a:t>. </a:t>
            </a:r>
            <a:r>
              <a:rPr lang="ko-KR" altLang="en-US" sz="2200" dirty="0"/>
              <a:t>권장은</a:t>
            </a:r>
            <a:r>
              <a:rPr lang="en-US" sz="2200" dirty="0"/>
              <a:t> 10-15</a:t>
            </a:r>
            <a:r>
              <a:rPr lang="ko-KR" altLang="en-US" sz="2200" dirty="0"/>
              <a:t>초</a:t>
            </a:r>
            <a:endParaRPr lang="en-US" sz="2200" dirty="0"/>
          </a:p>
          <a:p>
            <a:endParaRPr lang="en-US" noProof="0" dirty="0"/>
          </a:p>
          <a:p>
            <a:pPr lvl="0"/>
            <a:r>
              <a:rPr lang="en-US" sz="1600" noProof="0" dirty="0">
                <a:solidFill>
                  <a:srgbClr val="00E296"/>
                </a:solidFill>
              </a:rPr>
              <a:t>Q: VVOLs, </a:t>
            </a:r>
            <a:r>
              <a:rPr lang="en-US" sz="1600" noProof="0" dirty="0" err="1">
                <a:solidFill>
                  <a:srgbClr val="00E296"/>
                </a:solidFill>
              </a:rPr>
              <a:t>vRDMs</a:t>
            </a:r>
            <a:r>
              <a:rPr lang="en-US" sz="1600" noProof="0" dirty="0">
                <a:solidFill>
                  <a:srgbClr val="00E296"/>
                </a:solidFill>
              </a:rPr>
              <a:t> </a:t>
            </a:r>
            <a:r>
              <a:rPr lang="ko-KR" altLang="en-US" sz="1600" noProof="0" dirty="0">
                <a:solidFill>
                  <a:srgbClr val="00E296"/>
                </a:solidFill>
              </a:rPr>
              <a:t>지원</a:t>
            </a:r>
            <a:r>
              <a:rPr lang="en-US" altLang="ko-KR" sz="1600" noProof="0" dirty="0">
                <a:solidFill>
                  <a:srgbClr val="00E296"/>
                </a:solidFill>
              </a:rPr>
              <a:t>?</a:t>
            </a:r>
          </a:p>
          <a:p>
            <a:pPr lvl="0"/>
            <a:r>
              <a:rPr lang="en-US" sz="2200" noProof="0" dirty="0">
                <a:solidFill>
                  <a:srgbClr val="FFFFFF"/>
                </a:solidFill>
              </a:rPr>
              <a:t>A: </a:t>
            </a:r>
            <a:r>
              <a:rPr lang="ko-KR" altLang="en-US" sz="2200" noProof="0" dirty="0">
                <a:solidFill>
                  <a:srgbClr val="FFFFFF"/>
                </a:solidFill>
              </a:rPr>
              <a:t>네</a:t>
            </a:r>
            <a:endParaRPr lang="en-US" sz="2200" noProof="0" dirty="0">
              <a:solidFill>
                <a:srgbClr val="FFFFFF"/>
              </a:solidFill>
            </a:endParaRPr>
          </a:p>
          <a:p>
            <a:pPr lvl="0"/>
            <a:endParaRPr lang="en-US" sz="2200" noProof="0" dirty="0">
              <a:solidFill>
                <a:srgbClr val="FFFFFF"/>
              </a:solidFill>
            </a:endParaRPr>
          </a:p>
          <a:p>
            <a:pPr lvl="0"/>
            <a:r>
              <a:rPr lang="en-US" sz="1600" noProof="0" dirty="0">
                <a:solidFill>
                  <a:srgbClr val="00E296"/>
                </a:solidFill>
              </a:rPr>
              <a:t>Q: CDP </a:t>
            </a:r>
            <a:r>
              <a:rPr lang="ko-KR" altLang="en-US" sz="1600" noProof="0" dirty="0">
                <a:solidFill>
                  <a:srgbClr val="00E296"/>
                </a:solidFill>
              </a:rPr>
              <a:t>프록시에 </a:t>
            </a:r>
            <a:r>
              <a:rPr lang="en-US" altLang="ko-KR" sz="1600" noProof="0" dirty="0">
                <a:solidFill>
                  <a:srgbClr val="00E296"/>
                </a:solidFill>
              </a:rPr>
              <a:t>Veeam</a:t>
            </a:r>
            <a:r>
              <a:rPr lang="ko-KR" altLang="en-US" sz="1600" noProof="0" dirty="0">
                <a:solidFill>
                  <a:srgbClr val="00E296"/>
                </a:solidFill>
              </a:rPr>
              <a:t>의 다른 기능을 동시 사용 가능한지요</a:t>
            </a:r>
            <a:r>
              <a:rPr lang="en-US" altLang="ko-KR" sz="1600" noProof="0" dirty="0">
                <a:solidFill>
                  <a:srgbClr val="00E296"/>
                </a:solidFill>
              </a:rPr>
              <a:t>?</a:t>
            </a:r>
            <a:endParaRPr lang="en-US" sz="1600" noProof="0" dirty="0">
              <a:solidFill>
                <a:srgbClr val="00E296"/>
              </a:solidFill>
            </a:endParaRPr>
          </a:p>
          <a:p>
            <a:pPr lvl="0"/>
            <a:r>
              <a:rPr lang="en-US" sz="2200" noProof="0" dirty="0">
                <a:solidFill>
                  <a:srgbClr val="FFFFFF"/>
                </a:solidFill>
              </a:rPr>
              <a:t>A: </a:t>
            </a:r>
            <a:r>
              <a:rPr lang="ko-KR" altLang="en-US" sz="2200" dirty="0">
                <a:solidFill>
                  <a:srgbClr val="FFFFFF"/>
                </a:solidFill>
              </a:rPr>
              <a:t>네</a:t>
            </a:r>
            <a:endParaRPr lang="en-US" sz="2200" noProof="0" dirty="0">
              <a:solidFill>
                <a:srgbClr val="FFFFFF"/>
              </a:solidFill>
            </a:endParaRPr>
          </a:p>
          <a:p>
            <a:endParaRPr lang="en-US" noProof="0" dirty="0"/>
          </a:p>
          <a:p>
            <a:r>
              <a:rPr lang="en-US" sz="1600" noProof="0" dirty="0">
                <a:solidFill>
                  <a:srgbClr val="00E296"/>
                </a:solidFill>
              </a:rPr>
              <a:t>Q: CDP replica </a:t>
            </a:r>
            <a:r>
              <a:rPr lang="ko-KR" altLang="en-US" sz="1600" noProof="0" dirty="0">
                <a:solidFill>
                  <a:srgbClr val="00E296"/>
                </a:solidFill>
              </a:rPr>
              <a:t>백업 소스로 사용될 수 있나요</a:t>
            </a:r>
            <a:r>
              <a:rPr lang="en-US" sz="1600" noProof="0" dirty="0">
                <a:solidFill>
                  <a:srgbClr val="00E296"/>
                </a:solidFill>
              </a:rPr>
              <a:t>?</a:t>
            </a:r>
          </a:p>
          <a:p>
            <a:r>
              <a:rPr lang="en-US" sz="2200" noProof="0" dirty="0"/>
              <a:t>A: </a:t>
            </a:r>
            <a:r>
              <a:rPr lang="ko-KR" altLang="en-US" sz="2200" dirty="0"/>
              <a:t>아니요</a:t>
            </a:r>
            <a:r>
              <a:rPr lang="en-US" altLang="ko-KR" sz="2200" dirty="0"/>
              <a:t>.</a:t>
            </a:r>
            <a:endParaRPr lang="en-US" sz="2200" noProof="0" dirty="0"/>
          </a:p>
        </p:txBody>
      </p:sp>
    </p:spTree>
    <p:extLst>
      <p:ext uri="{BB962C8B-B14F-4D97-AF65-F5344CB8AC3E}">
        <p14:creationId xmlns:p14="http://schemas.microsoft.com/office/powerpoint/2010/main" val="16548549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448BA33-A76F-43F8-AA47-EC410F5284C6}"/>
              </a:ext>
            </a:extLst>
          </p:cNvPr>
          <p:cNvSpPr>
            <a:spLocks noGrp="1"/>
          </p:cNvSpPr>
          <p:nvPr>
            <p:ph type="body" sz="quarter" idx="10"/>
          </p:nvPr>
        </p:nvSpPr>
        <p:spPr>
          <a:xfrm>
            <a:off x="358775" y="2204808"/>
            <a:ext cx="2043008" cy="553998"/>
          </a:xfrm>
        </p:spPr>
        <p:txBody>
          <a:bodyPr/>
          <a:lstStyle/>
          <a:p>
            <a:pPr algn="r"/>
            <a:r>
              <a:rPr lang="en-US" dirty="0">
                <a:latin typeface="Guardian Sans" panose="020B0503050503060803" pitchFamily="34" charset="77"/>
              </a:rPr>
              <a:t>Agenda</a:t>
            </a:r>
          </a:p>
        </p:txBody>
      </p:sp>
      <p:sp>
        <p:nvSpPr>
          <p:cNvPr id="52" name="Text Placeholder 51">
            <a:extLst>
              <a:ext uri="{FF2B5EF4-FFF2-40B4-BE49-F238E27FC236}">
                <a16:creationId xmlns:a16="http://schemas.microsoft.com/office/drawing/2014/main" id="{EDB28D6D-6527-478F-B811-605FA0C32F38}"/>
              </a:ext>
            </a:extLst>
          </p:cNvPr>
          <p:cNvSpPr>
            <a:spLocks noGrp="1"/>
          </p:cNvSpPr>
          <p:nvPr>
            <p:ph type="body" sz="quarter" idx="26"/>
          </p:nvPr>
        </p:nvSpPr>
        <p:spPr>
          <a:xfrm>
            <a:off x="3656212" y="1099757"/>
            <a:ext cx="3529448" cy="215444"/>
          </a:xfrm>
        </p:spPr>
        <p:txBody>
          <a:bodyPr/>
          <a:lstStyle/>
          <a:p>
            <a:r>
              <a:rPr lang="en-US" sz="1800" dirty="0">
                <a:latin typeface="Guardian Sans" panose="020B0503050503060803" pitchFamily="34" charset="77"/>
              </a:rPr>
              <a:t>Solution Overview</a:t>
            </a:r>
          </a:p>
        </p:txBody>
      </p:sp>
      <p:sp>
        <p:nvSpPr>
          <p:cNvPr id="56" name="Text Placeholder 55">
            <a:extLst>
              <a:ext uri="{FF2B5EF4-FFF2-40B4-BE49-F238E27FC236}">
                <a16:creationId xmlns:a16="http://schemas.microsoft.com/office/drawing/2014/main" id="{32088C57-74AD-408C-A743-D94B49858C06}"/>
              </a:ext>
            </a:extLst>
          </p:cNvPr>
          <p:cNvSpPr>
            <a:spLocks noGrp="1"/>
          </p:cNvSpPr>
          <p:nvPr>
            <p:ph type="body" sz="quarter" idx="27"/>
          </p:nvPr>
        </p:nvSpPr>
        <p:spPr>
          <a:xfrm>
            <a:off x="3656212" y="1512375"/>
            <a:ext cx="3529448" cy="223103"/>
          </a:xfrm>
        </p:spPr>
        <p:txBody>
          <a:bodyPr/>
          <a:lstStyle/>
          <a:p>
            <a:pPr lvl="0">
              <a:defRPr/>
            </a:pPr>
            <a:r>
              <a:rPr lang="en-US" altLang="ko-KR" sz="1800" dirty="0">
                <a:latin typeface="Guardian Sans" panose="020B0503050503060803" pitchFamily="34" charset="77"/>
              </a:rPr>
              <a:t>Customer Pain-Point</a:t>
            </a:r>
          </a:p>
        </p:txBody>
      </p:sp>
      <p:sp>
        <p:nvSpPr>
          <p:cNvPr id="57" name="Text Placeholder 56">
            <a:extLst>
              <a:ext uri="{FF2B5EF4-FFF2-40B4-BE49-F238E27FC236}">
                <a16:creationId xmlns:a16="http://schemas.microsoft.com/office/drawing/2014/main" id="{B150559D-1F21-4D66-94F2-5904E9A34574}"/>
              </a:ext>
            </a:extLst>
          </p:cNvPr>
          <p:cNvSpPr>
            <a:spLocks noGrp="1"/>
          </p:cNvSpPr>
          <p:nvPr>
            <p:ph type="body" sz="quarter" idx="28"/>
          </p:nvPr>
        </p:nvSpPr>
        <p:spPr>
          <a:xfrm>
            <a:off x="3656212" y="1933415"/>
            <a:ext cx="3529448" cy="220142"/>
          </a:xfrm>
        </p:spPr>
        <p:txBody>
          <a:bodyPr/>
          <a:lstStyle/>
          <a:p>
            <a:r>
              <a:rPr lang="en-US" sz="1800" dirty="0">
                <a:latin typeface="Guardian Sans" panose="020B0503050503060803" pitchFamily="34" charset="77"/>
              </a:rPr>
              <a:t>Veeam Selling Point</a:t>
            </a:r>
          </a:p>
        </p:txBody>
      </p:sp>
      <p:sp>
        <p:nvSpPr>
          <p:cNvPr id="58" name="Text Placeholder 57">
            <a:extLst>
              <a:ext uri="{FF2B5EF4-FFF2-40B4-BE49-F238E27FC236}">
                <a16:creationId xmlns:a16="http://schemas.microsoft.com/office/drawing/2014/main" id="{8390F8B9-747E-454D-95F9-0BAD82D7BD1E}"/>
              </a:ext>
            </a:extLst>
          </p:cNvPr>
          <p:cNvSpPr>
            <a:spLocks noGrp="1"/>
          </p:cNvSpPr>
          <p:nvPr>
            <p:ph type="body" sz="quarter" idx="29"/>
          </p:nvPr>
        </p:nvSpPr>
        <p:spPr>
          <a:xfrm>
            <a:off x="3656212" y="2354036"/>
            <a:ext cx="3529448" cy="220142"/>
          </a:xfrm>
        </p:spPr>
        <p:txBody>
          <a:bodyPr/>
          <a:lstStyle/>
          <a:p>
            <a:r>
              <a:rPr lang="en-US" sz="1800" dirty="0">
                <a:latin typeface="Guardian Sans" panose="020B0503050503060803" pitchFamily="34" charset="77"/>
              </a:rPr>
              <a:t>How to Quote</a:t>
            </a:r>
          </a:p>
        </p:txBody>
      </p:sp>
      <p:sp>
        <p:nvSpPr>
          <p:cNvPr id="59" name="Text Placeholder 58">
            <a:extLst>
              <a:ext uri="{FF2B5EF4-FFF2-40B4-BE49-F238E27FC236}">
                <a16:creationId xmlns:a16="http://schemas.microsoft.com/office/drawing/2014/main" id="{376788C3-98E8-4144-A764-0E49FE4C1EC9}"/>
              </a:ext>
            </a:extLst>
          </p:cNvPr>
          <p:cNvSpPr>
            <a:spLocks noGrp="1"/>
          </p:cNvSpPr>
          <p:nvPr>
            <p:ph type="body" sz="quarter" idx="30"/>
          </p:nvPr>
        </p:nvSpPr>
        <p:spPr>
          <a:xfrm>
            <a:off x="3656212" y="2772114"/>
            <a:ext cx="3529448" cy="215444"/>
          </a:xfrm>
        </p:spPr>
        <p:txBody>
          <a:bodyPr/>
          <a:lstStyle/>
          <a:p>
            <a:r>
              <a:rPr lang="en-US" sz="1800" dirty="0">
                <a:latin typeface="Guardian Sans" panose="020B0503050503060803" pitchFamily="34" charset="77"/>
              </a:rPr>
              <a:t>Target Customers</a:t>
            </a:r>
          </a:p>
        </p:txBody>
      </p:sp>
      <p:sp>
        <p:nvSpPr>
          <p:cNvPr id="33" name="Oval 32">
            <a:extLst>
              <a:ext uri="{FF2B5EF4-FFF2-40B4-BE49-F238E27FC236}">
                <a16:creationId xmlns:a16="http://schemas.microsoft.com/office/drawing/2014/main" id="{DFC24F5E-79AF-451D-B93C-778815F87891}"/>
              </a:ext>
            </a:extLst>
          </p:cNvPr>
          <p:cNvSpPr/>
          <p:nvPr/>
        </p:nvSpPr>
        <p:spPr bwMode="auto">
          <a:xfrm>
            <a:off x="3382710" y="1179965"/>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4" name="Oval 33">
            <a:extLst>
              <a:ext uri="{FF2B5EF4-FFF2-40B4-BE49-F238E27FC236}">
                <a16:creationId xmlns:a16="http://schemas.microsoft.com/office/drawing/2014/main" id="{257607E2-CC11-4DE8-8D75-6997B85FD02E}"/>
              </a:ext>
            </a:extLst>
          </p:cNvPr>
          <p:cNvSpPr/>
          <p:nvPr/>
        </p:nvSpPr>
        <p:spPr bwMode="auto">
          <a:xfrm>
            <a:off x="3382710" y="1586141"/>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5" name="Oval 34">
            <a:extLst>
              <a:ext uri="{FF2B5EF4-FFF2-40B4-BE49-F238E27FC236}">
                <a16:creationId xmlns:a16="http://schemas.microsoft.com/office/drawing/2014/main" id="{DAA7BF7D-B0B3-4179-867F-B90EA27F35F8}"/>
              </a:ext>
            </a:extLst>
          </p:cNvPr>
          <p:cNvSpPr/>
          <p:nvPr/>
        </p:nvSpPr>
        <p:spPr bwMode="auto">
          <a:xfrm>
            <a:off x="3382710" y="2000931"/>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6" name="Oval 35">
            <a:extLst>
              <a:ext uri="{FF2B5EF4-FFF2-40B4-BE49-F238E27FC236}">
                <a16:creationId xmlns:a16="http://schemas.microsoft.com/office/drawing/2014/main" id="{70537002-1F52-43E0-9CF0-15B5D40ADA15}"/>
              </a:ext>
            </a:extLst>
          </p:cNvPr>
          <p:cNvSpPr/>
          <p:nvPr/>
        </p:nvSpPr>
        <p:spPr bwMode="auto">
          <a:xfrm>
            <a:off x="3382710" y="2403836"/>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7" name="Oval 36">
            <a:extLst>
              <a:ext uri="{FF2B5EF4-FFF2-40B4-BE49-F238E27FC236}">
                <a16:creationId xmlns:a16="http://schemas.microsoft.com/office/drawing/2014/main" id="{64C023F7-01B2-4E5B-B16E-847FF5CA0EB1}"/>
              </a:ext>
            </a:extLst>
          </p:cNvPr>
          <p:cNvSpPr/>
          <p:nvPr/>
        </p:nvSpPr>
        <p:spPr bwMode="auto">
          <a:xfrm>
            <a:off x="3382710" y="2832464"/>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8" name="Oval 37">
            <a:extLst>
              <a:ext uri="{FF2B5EF4-FFF2-40B4-BE49-F238E27FC236}">
                <a16:creationId xmlns:a16="http://schemas.microsoft.com/office/drawing/2014/main" id="{4EADE3E1-B796-4E4F-B5E3-BB9BE993033C}"/>
              </a:ext>
            </a:extLst>
          </p:cNvPr>
          <p:cNvSpPr/>
          <p:nvPr/>
        </p:nvSpPr>
        <p:spPr bwMode="auto">
          <a:xfrm>
            <a:off x="3382710" y="3246803"/>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cxnSp>
        <p:nvCxnSpPr>
          <p:cNvPr id="43" name="Straight Connector 42">
            <a:extLst>
              <a:ext uri="{FF2B5EF4-FFF2-40B4-BE49-F238E27FC236}">
                <a16:creationId xmlns:a16="http://schemas.microsoft.com/office/drawing/2014/main" id="{C5697F5F-E23B-40E2-8404-A1480023747D}"/>
              </a:ext>
            </a:extLst>
          </p:cNvPr>
          <p:cNvCxnSpPr>
            <a:cxnSpLocks/>
          </p:cNvCxnSpPr>
          <p:nvPr/>
        </p:nvCxnSpPr>
        <p:spPr>
          <a:xfrm>
            <a:off x="3422457" y="891421"/>
            <a:ext cx="0" cy="3161723"/>
          </a:xfrm>
          <a:prstGeom prst="line">
            <a:avLst/>
          </a:prstGeom>
          <a:ln w="19050">
            <a:gradFill>
              <a:gsLst>
                <a:gs pos="52000">
                  <a:srgbClr val="43FFC0"/>
                </a:gs>
                <a:gs pos="0">
                  <a:srgbClr val="43FFC0">
                    <a:alpha val="0"/>
                  </a:srgbClr>
                </a:gs>
                <a:gs pos="100000">
                  <a:srgbClr val="43FFC0">
                    <a:alpha val="0"/>
                  </a:srgbClr>
                </a:gs>
              </a:gsLst>
              <a:lin ang="5400000" scaled="0"/>
            </a:gra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4" name="TextBox 63">
            <a:extLst>
              <a:ext uri="{FF2B5EF4-FFF2-40B4-BE49-F238E27FC236}">
                <a16:creationId xmlns:a16="http://schemas.microsoft.com/office/drawing/2014/main" id="{A5E672F2-5106-42D4-8955-1423ADBF2031}"/>
              </a:ext>
            </a:extLst>
          </p:cNvPr>
          <p:cNvSpPr txBox="1"/>
          <p:nvPr/>
        </p:nvSpPr>
        <p:spPr>
          <a:xfrm>
            <a:off x="-1021928" y="4928170"/>
            <a:ext cx="826348" cy="323165"/>
          </a:xfrm>
          <a:prstGeom prst="rect">
            <a:avLst/>
          </a:prstGeom>
          <a:noFill/>
        </p:spPr>
        <p:txBody>
          <a:bodyPr wrap="square" lIns="0" tIns="0" rIns="0" bIns="0" rtlCol="0" anchor="ctr">
            <a:spAutoFit/>
          </a:bodyPr>
          <a:lstStyle/>
          <a:p>
            <a:pPr algn="r"/>
            <a:r>
              <a:rPr lang="en-US" sz="700" b="1" dirty="0">
                <a:solidFill>
                  <a:srgbClr val="404040"/>
                </a:solidFill>
                <a:latin typeface="+mj-lt"/>
                <a:hlinkClick r:id="rId3">
                  <a:extLst>
                    <a:ext uri="{A12FA001-AC4F-418D-AE19-62706E023703}">
                      <ahyp:hlinkClr xmlns:ahyp="http://schemas.microsoft.com/office/drawing/2018/hyperlinkcolor" val="tx"/>
                    </a:ext>
                  </a:extLst>
                </a:hlinkClick>
              </a:rPr>
              <a:t>Download</a:t>
            </a:r>
            <a:br>
              <a:rPr lang="en-US" sz="700" b="1" dirty="0">
                <a:solidFill>
                  <a:srgbClr val="404040"/>
                </a:solidFill>
                <a:latin typeface="+mj-lt"/>
                <a:hlinkClick r:id="rId3">
                  <a:extLst>
                    <a:ext uri="{A12FA001-AC4F-418D-AE19-62706E023703}">
                      <ahyp:hlinkClr xmlns:ahyp="http://schemas.microsoft.com/office/drawing/2018/hyperlinkcolor" val="tx"/>
                    </a:ext>
                  </a:extLst>
                </a:hlinkClick>
              </a:rPr>
            </a:br>
            <a:r>
              <a:rPr lang="en-US" sz="700" b="1" dirty="0">
                <a:solidFill>
                  <a:srgbClr val="404040"/>
                </a:solidFill>
                <a:latin typeface="+mj-lt"/>
                <a:hlinkClick r:id="rId3">
                  <a:extLst>
                    <a:ext uri="{A12FA001-AC4F-418D-AE19-62706E023703}">
                      <ahyp:hlinkClr xmlns:ahyp="http://schemas.microsoft.com/office/drawing/2018/hyperlinkcolor" val="tx"/>
                    </a:ext>
                  </a:extLst>
                </a:hlinkClick>
              </a:rPr>
              <a:t>Guides &amp; libraries</a:t>
            </a:r>
            <a:br>
              <a:rPr lang="en-US" sz="700" b="1" dirty="0">
                <a:solidFill>
                  <a:srgbClr val="404040"/>
                </a:solidFill>
                <a:latin typeface="+mj-lt"/>
                <a:hlinkClick r:id="rId3">
                  <a:extLst>
                    <a:ext uri="{A12FA001-AC4F-418D-AE19-62706E023703}">
                      <ahyp:hlinkClr xmlns:ahyp="http://schemas.microsoft.com/office/drawing/2018/hyperlinkcolor" val="tx"/>
                    </a:ext>
                  </a:extLst>
                </a:hlinkClick>
              </a:rPr>
            </a:br>
            <a:endParaRPr lang="en-US" sz="700" b="1" dirty="0">
              <a:solidFill>
                <a:srgbClr val="404040"/>
              </a:solidFill>
              <a:latin typeface="+mj-lt"/>
            </a:endParaRPr>
          </a:p>
        </p:txBody>
      </p:sp>
      <p:sp>
        <p:nvSpPr>
          <p:cNvPr id="3" name="Text Placeholder 2">
            <a:extLst>
              <a:ext uri="{FF2B5EF4-FFF2-40B4-BE49-F238E27FC236}">
                <a16:creationId xmlns:a16="http://schemas.microsoft.com/office/drawing/2014/main" id="{66B02830-2845-6F44-BEBE-1848CC85255C}"/>
              </a:ext>
            </a:extLst>
          </p:cNvPr>
          <p:cNvSpPr>
            <a:spLocks noGrp="1"/>
          </p:cNvSpPr>
          <p:nvPr>
            <p:ph type="body" sz="quarter" idx="31"/>
          </p:nvPr>
        </p:nvSpPr>
        <p:spPr>
          <a:xfrm>
            <a:off x="3656212" y="3173220"/>
            <a:ext cx="3529448" cy="223103"/>
          </a:xfrm>
        </p:spPr>
        <p:txBody>
          <a:bodyPr/>
          <a:lstStyle/>
          <a:p>
            <a:r>
              <a:rPr lang="en-US" sz="1800" dirty="0">
                <a:latin typeface="Guardian Sans" panose="020B0503050503060803" pitchFamily="34" charset="77"/>
              </a:rPr>
              <a:t>Key Competitors</a:t>
            </a:r>
          </a:p>
        </p:txBody>
      </p:sp>
      <p:sp>
        <p:nvSpPr>
          <p:cNvPr id="17" name="Text Placeholder 2">
            <a:extLst>
              <a:ext uri="{FF2B5EF4-FFF2-40B4-BE49-F238E27FC236}">
                <a16:creationId xmlns:a16="http://schemas.microsoft.com/office/drawing/2014/main" id="{2DE995E5-9444-4FBF-B076-2C820F3CFBCE}"/>
              </a:ext>
            </a:extLst>
          </p:cNvPr>
          <p:cNvSpPr txBox="1">
            <a:spLocks/>
          </p:cNvSpPr>
          <p:nvPr/>
        </p:nvSpPr>
        <p:spPr>
          <a:xfrm>
            <a:off x="3656212" y="3622725"/>
            <a:ext cx="3529448" cy="223103"/>
          </a:xfrm>
          <a:prstGeom prst="rect">
            <a:avLst/>
          </a:prstGeom>
        </p:spPr>
        <p:txBody>
          <a:bodyPr vert="horz" wrap="square" lIns="0" tIns="0" rIns="0" bIns="0" rtlCol="0" anchor="ctr">
            <a:noAutofit/>
          </a:bodyPr>
          <a:lstStyle>
            <a:lvl1pPr marL="0" indent="0" algn="l" defTabSz="686030" rtl="0" eaLnBrk="1" latinLnBrk="0" hangingPunct="1">
              <a:lnSpc>
                <a:spcPct val="100000"/>
              </a:lnSpc>
              <a:spcBef>
                <a:spcPts val="0"/>
              </a:spcBef>
              <a:buSzPct val="90000"/>
              <a:buFont typeface="Arial" pitchFamily="34" charset="0"/>
              <a:buNone/>
              <a:defRPr sz="12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800" dirty="0">
                <a:latin typeface="Guardian Sans" panose="020B0503050503060803" pitchFamily="34" charset="77"/>
              </a:rPr>
              <a:t>Focused Partners</a:t>
            </a:r>
          </a:p>
        </p:txBody>
      </p:sp>
      <p:sp>
        <p:nvSpPr>
          <p:cNvPr id="20" name="Oval 37">
            <a:extLst>
              <a:ext uri="{FF2B5EF4-FFF2-40B4-BE49-F238E27FC236}">
                <a16:creationId xmlns:a16="http://schemas.microsoft.com/office/drawing/2014/main" id="{05715FD0-0E11-416A-B524-C0426557A17F}"/>
              </a:ext>
            </a:extLst>
          </p:cNvPr>
          <p:cNvSpPr/>
          <p:nvPr/>
        </p:nvSpPr>
        <p:spPr bwMode="auto">
          <a:xfrm>
            <a:off x="3382710" y="3681571"/>
            <a:ext cx="79486" cy="79486"/>
          </a:xfrm>
          <a:prstGeom prst="ellipse">
            <a:avLst/>
          </a:prstGeom>
          <a:solidFill>
            <a:srgbClr val="43FF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5116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5F93AE-9EAE-44A3-A96B-651C7FB9315D}"/>
              </a:ext>
            </a:extLst>
          </p:cNvPr>
          <p:cNvSpPr>
            <a:spLocks noGrp="1"/>
          </p:cNvSpPr>
          <p:nvPr>
            <p:ph type="title"/>
          </p:nvPr>
        </p:nvSpPr>
        <p:spPr/>
        <p:txBody>
          <a:bodyPr/>
          <a:lstStyle/>
          <a:p>
            <a:r>
              <a:rPr lang="en-SG" dirty="0"/>
              <a:t>FAQs</a:t>
            </a:r>
          </a:p>
        </p:txBody>
      </p:sp>
      <p:sp>
        <p:nvSpPr>
          <p:cNvPr id="4" name="Text Placeholder 3">
            <a:extLst>
              <a:ext uri="{FF2B5EF4-FFF2-40B4-BE49-F238E27FC236}">
                <a16:creationId xmlns:a16="http://schemas.microsoft.com/office/drawing/2014/main" id="{8C68FE96-FD77-4FFE-A592-2BB84856EBC0}"/>
              </a:ext>
            </a:extLst>
          </p:cNvPr>
          <p:cNvSpPr>
            <a:spLocks noGrp="1"/>
          </p:cNvSpPr>
          <p:nvPr>
            <p:ph type="body" sz="quarter" idx="10"/>
          </p:nvPr>
        </p:nvSpPr>
        <p:spPr>
          <a:xfrm>
            <a:off x="359999" y="1023938"/>
            <a:ext cx="8425225" cy="2769989"/>
          </a:xfrm>
        </p:spPr>
        <p:txBody>
          <a:bodyPr vert="horz" wrap="square" lIns="0" tIns="0" rIns="0" bIns="0" rtlCol="0" anchor="t">
            <a:spAutoFit/>
          </a:bodyPr>
          <a:lstStyle/>
          <a:p>
            <a:pPr marL="288000" indent="-457200"/>
            <a:r>
              <a:rPr lang="en-GB" sz="1600" dirty="0">
                <a:solidFill>
                  <a:srgbClr val="00E296"/>
                </a:solidFill>
              </a:rPr>
              <a:t>Q: CDP</a:t>
            </a:r>
            <a:r>
              <a:rPr lang="ko-KR" altLang="en-US" sz="1600" dirty="0">
                <a:solidFill>
                  <a:srgbClr val="00E296"/>
                </a:solidFill>
              </a:rPr>
              <a:t>는 </a:t>
            </a:r>
            <a:r>
              <a:rPr lang="en-US" altLang="ko-KR" sz="1600" dirty="0">
                <a:solidFill>
                  <a:srgbClr val="00E296"/>
                </a:solidFill>
              </a:rPr>
              <a:t>Hyper-V</a:t>
            </a:r>
            <a:r>
              <a:rPr lang="ko-KR" altLang="en-US" sz="1600" dirty="0">
                <a:solidFill>
                  <a:srgbClr val="00E296"/>
                </a:solidFill>
              </a:rPr>
              <a:t>를 지원한요</a:t>
            </a:r>
            <a:r>
              <a:rPr lang="en-US" altLang="ko-KR" sz="1600" dirty="0">
                <a:solidFill>
                  <a:srgbClr val="00E296"/>
                </a:solidFill>
              </a:rPr>
              <a:t>?</a:t>
            </a:r>
            <a:endParaRPr lang="en-GB" sz="1600" dirty="0">
              <a:solidFill>
                <a:srgbClr val="00E296"/>
              </a:solidFill>
            </a:endParaRPr>
          </a:p>
          <a:p>
            <a:r>
              <a:rPr lang="en-SG" sz="1800" dirty="0"/>
              <a:t>A: </a:t>
            </a:r>
            <a:r>
              <a:rPr lang="ko-KR" altLang="en-US" sz="1800" dirty="0" err="1"/>
              <a:t>초단위</a:t>
            </a:r>
            <a:r>
              <a:rPr lang="ko-KR" altLang="en-US" sz="1800" dirty="0"/>
              <a:t> </a:t>
            </a:r>
            <a:r>
              <a:rPr lang="en-US" altLang="ko-KR" sz="1800" dirty="0"/>
              <a:t>CDP</a:t>
            </a:r>
            <a:r>
              <a:rPr lang="ko-KR" altLang="en-US" sz="1800" dirty="0"/>
              <a:t>는 </a:t>
            </a:r>
            <a:r>
              <a:rPr lang="en-GB" sz="1800" dirty="0"/>
              <a:t>VMware</a:t>
            </a:r>
            <a:r>
              <a:rPr lang="ko-KR" altLang="en-US" sz="1800" dirty="0"/>
              <a:t>만 지원</a:t>
            </a:r>
            <a:r>
              <a:rPr lang="en-US" altLang="ko-KR" sz="1800" dirty="0"/>
              <a:t>, Hyper-V</a:t>
            </a:r>
            <a:r>
              <a:rPr lang="ko-KR" altLang="en-US" sz="1800" dirty="0"/>
              <a:t>는 기존 복제 사용</a:t>
            </a:r>
            <a:endParaRPr lang="en-GB" sz="1800" dirty="0"/>
          </a:p>
          <a:p>
            <a:endParaRPr lang="en-SG" sz="1800" dirty="0"/>
          </a:p>
          <a:p>
            <a:pPr marL="288000" indent="-457200"/>
            <a:r>
              <a:rPr lang="en-SG" sz="1600" dirty="0">
                <a:solidFill>
                  <a:srgbClr val="00E296"/>
                </a:solidFill>
              </a:rPr>
              <a:t>Q: </a:t>
            </a:r>
            <a:r>
              <a:rPr lang="ko-KR" altLang="en-US" sz="1600" dirty="0">
                <a:solidFill>
                  <a:srgbClr val="00E296"/>
                </a:solidFill>
              </a:rPr>
              <a:t>단기 보관을 위해 어플리케이션 자동 인식 지원하나요</a:t>
            </a:r>
            <a:r>
              <a:rPr lang="en-US" altLang="ko-KR" sz="1600" dirty="0">
                <a:solidFill>
                  <a:srgbClr val="00E296"/>
                </a:solidFill>
              </a:rPr>
              <a:t>?</a:t>
            </a:r>
            <a:endParaRPr lang="en-GB" sz="1600" dirty="0">
              <a:solidFill>
                <a:srgbClr val="00E296"/>
              </a:solidFill>
            </a:endParaRPr>
          </a:p>
          <a:p>
            <a:r>
              <a:rPr lang="en-SG" sz="1800" dirty="0"/>
              <a:t>A: </a:t>
            </a:r>
            <a:r>
              <a:rPr lang="ko-KR" altLang="en-US" sz="1800" dirty="0"/>
              <a:t>단기 보관은 </a:t>
            </a:r>
            <a:r>
              <a:rPr lang="en-US" altLang="ko-KR" sz="1800" dirty="0"/>
              <a:t> crash consistent</a:t>
            </a:r>
            <a:r>
              <a:rPr lang="ko-KR" altLang="en-US" sz="1800" dirty="0"/>
              <a:t>만 지원하며</a:t>
            </a:r>
            <a:r>
              <a:rPr lang="en-US" altLang="ko-KR" sz="1800" dirty="0"/>
              <a:t>,</a:t>
            </a:r>
            <a:r>
              <a:rPr lang="ko-KR" altLang="en-US" sz="1800" dirty="0"/>
              <a:t> 장기 보관은 어플리케이션 자동 인식 및 </a:t>
            </a:r>
            <a:r>
              <a:rPr lang="en-US" altLang="ko-KR" sz="1800" dirty="0"/>
              <a:t> crash consistent</a:t>
            </a:r>
            <a:r>
              <a:rPr lang="ko-KR" altLang="en-US" sz="1800" dirty="0"/>
              <a:t>을 모두 지원합니다</a:t>
            </a:r>
            <a:r>
              <a:rPr lang="en-US" altLang="ko-KR" sz="1800" dirty="0"/>
              <a:t>.</a:t>
            </a:r>
          </a:p>
          <a:p>
            <a:endParaRPr lang="en-US" sz="1800" dirty="0"/>
          </a:p>
          <a:p>
            <a:pPr marL="288000" indent="-457200"/>
            <a:r>
              <a:rPr lang="en-GB" sz="1600" dirty="0">
                <a:solidFill>
                  <a:srgbClr val="00E296"/>
                </a:solidFill>
              </a:rPr>
              <a:t>Q: </a:t>
            </a:r>
            <a:r>
              <a:rPr lang="en-US" altLang="ko-KR" sz="1600" dirty="0">
                <a:solidFill>
                  <a:srgbClr val="00E296"/>
                </a:solidFill>
              </a:rPr>
              <a:t>VM Stun </a:t>
            </a:r>
            <a:r>
              <a:rPr lang="ko-KR" altLang="en-US" sz="1600" dirty="0">
                <a:solidFill>
                  <a:srgbClr val="00E296"/>
                </a:solidFill>
              </a:rPr>
              <a:t>현상을 어떻게 방지합니까</a:t>
            </a:r>
            <a:r>
              <a:rPr lang="en-US" altLang="ko-KR" sz="1600" dirty="0">
                <a:solidFill>
                  <a:srgbClr val="00E296"/>
                </a:solidFill>
              </a:rPr>
              <a:t>? </a:t>
            </a:r>
            <a:r>
              <a:rPr lang="ko-KR" altLang="en-US" sz="1600" dirty="0">
                <a:solidFill>
                  <a:srgbClr val="00E296"/>
                </a:solidFill>
              </a:rPr>
              <a:t>순수한 </a:t>
            </a:r>
            <a:r>
              <a:rPr lang="en-US" altLang="ko-KR" sz="1600" dirty="0">
                <a:solidFill>
                  <a:srgbClr val="00E296"/>
                </a:solidFill>
              </a:rPr>
              <a:t>VAIO </a:t>
            </a:r>
            <a:r>
              <a:rPr lang="ko-KR" altLang="en-US" sz="1600" dirty="0">
                <a:solidFill>
                  <a:srgbClr val="00E296"/>
                </a:solidFill>
              </a:rPr>
              <a:t>기술입니까</a:t>
            </a:r>
            <a:r>
              <a:rPr lang="en-US" altLang="ko-KR" sz="1600" dirty="0">
                <a:solidFill>
                  <a:srgbClr val="00E296"/>
                </a:solidFill>
              </a:rPr>
              <a:t>?</a:t>
            </a:r>
            <a:endParaRPr lang="en-GB" sz="1600" dirty="0">
              <a:solidFill>
                <a:srgbClr val="00E296"/>
              </a:solidFill>
            </a:endParaRPr>
          </a:p>
          <a:p>
            <a:r>
              <a:rPr lang="en-GB" sz="1800" dirty="0"/>
              <a:t>A: </a:t>
            </a:r>
            <a:r>
              <a:rPr lang="en-SG" sz="1800" dirty="0"/>
              <a:t>CDP </a:t>
            </a:r>
            <a:r>
              <a:rPr lang="ko-KR" altLang="en-US" sz="1800" dirty="0"/>
              <a:t>스냅샷을 이용하지 않습니다</a:t>
            </a:r>
            <a:r>
              <a:rPr lang="en-US" altLang="ko-KR" sz="1800" dirty="0"/>
              <a:t>. </a:t>
            </a:r>
            <a:r>
              <a:rPr lang="ko-KR" altLang="en-US" sz="1800" dirty="0"/>
              <a:t>그러므로 </a:t>
            </a:r>
            <a:r>
              <a:rPr lang="en-US" altLang="ko-KR" sz="1800" dirty="0"/>
              <a:t>VM Stun </a:t>
            </a:r>
            <a:r>
              <a:rPr lang="ko-KR" altLang="en-US" sz="1800" dirty="0"/>
              <a:t>현상이 발생하지 않습니다</a:t>
            </a:r>
            <a:r>
              <a:rPr lang="en-US" altLang="ko-KR" sz="1800" dirty="0"/>
              <a:t>.</a:t>
            </a:r>
            <a:endParaRPr lang="en-SG" sz="1800" dirty="0"/>
          </a:p>
          <a:p>
            <a:endParaRPr lang="en-SG" sz="1800" dirty="0"/>
          </a:p>
        </p:txBody>
      </p:sp>
    </p:spTree>
    <p:extLst>
      <p:ext uri="{BB962C8B-B14F-4D97-AF65-F5344CB8AC3E}">
        <p14:creationId xmlns:p14="http://schemas.microsoft.com/office/powerpoint/2010/main" val="22648326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AA4B-FAF4-4499-B29B-263E4242F32B}"/>
              </a:ext>
            </a:extLst>
          </p:cNvPr>
          <p:cNvSpPr>
            <a:spLocks noGrp="1"/>
          </p:cNvSpPr>
          <p:nvPr>
            <p:ph type="title"/>
          </p:nvPr>
        </p:nvSpPr>
        <p:spPr/>
        <p:txBody>
          <a:bodyPr/>
          <a:lstStyle/>
          <a:p>
            <a:r>
              <a:rPr lang="en-SG" dirty="0"/>
              <a:t>FAQs</a:t>
            </a:r>
          </a:p>
        </p:txBody>
      </p:sp>
      <p:sp>
        <p:nvSpPr>
          <p:cNvPr id="3" name="Text Placeholder 2">
            <a:extLst>
              <a:ext uri="{FF2B5EF4-FFF2-40B4-BE49-F238E27FC236}">
                <a16:creationId xmlns:a16="http://schemas.microsoft.com/office/drawing/2014/main" id="{E83EBF17-316D-46E4-82E0-05EA2297DD31}"/>
              </a:ext>
            </a:extLst>
          </p:cNvPr>
          <p:cNvSpPr>
            <a:spLocks noGrp="1"/>
          </p:cNvSpPr>
          <p:nvPr>
            <p:ph type="body" sz="quarter" idx="10"/>
          </p:nvPr>
        </p:nvSpPr>
        <p:spPr>
          <a:xfrm>
            <a:off x="359999" y="1023938"/>
            <a:ext cx="8425225" cy="2400657"/>
          </a:xfrm>
        </p:spPr>
        <p:txBody>
          <a:bodyPr/>
          <a:lstStyle/>
          <a:p>
            <a:pPr marL="288000" indent="-457200"/>
            <a:r>
              <a:rPr lang="en-SG" altLang="ko-KR" sz="1600" dirty="0">
                <a:solidFill>
                  <a:srgbClr val="00E296"/>
                </a:solidFill>
              </a:rPr>
              <a:t>Q: </a:t>
            </a:r>
            <a:r>
              <a:rPr lang="en-US" altLang="ko-KR" sz="1600" dirty="0">
                <a:solidFill>
                  <a:srgbClr val="00E296"/>
                </a:solidFill>
              </a:rPr>
              <a:t>VM</a:t>
            </a:r>
            <a:r>
              <a:rPr lang="ko-KR" altLang="en-US" sz="1600" dirty="0">
                <a:solidFill>
                  <a:srgbClr val="00E296"/>
                </a:solidFill>
              </a:rPr>
              <a:t>에 추가 리소스가 필요합니까 아니면 </a:t>
            </a:r>
            <a:r>
              <a:rPr lang="en-US" altLang="ko-KR" sz="1600" dirty="0">
                <a:solidFill>
                  <a:srgbClr val="00E296"/>
                </a:solidFill>
              </a:rPr>
              <a:t>ESX </a:t>
            </a:r>
            <a:r>
              <a:rPr lang="ko-KR" altLang="en-US" sz="1600" dirty="0">
                <a:solidFill>
                  <a:srgbClr val="00E296"/>
                </a:solidFill>
              </a:rPr>
              <a:t>호스트에 추가 리소스가 필요합니까</a:t>
            </a:r>
            <a:r>
              <a:rPr lang="en-US" altLang="ko-KR" sz="1600" dirty="0">
                <a:solidFill>
                  <a:srgbClr val="00E296"/>
                </a:solidFill>
              </a:rPr>
              <a:t>?</a:t>
            </a:r>
            <a:endParaRPr lang="en-GB" altLang="ko-KR" sz="1600" dirty="0">
              <a:solidFill>
                <a:srgbClr val="00E296"/>
              </a:solidFill>
            </a:endParaRPr>
          </a:p>
          <a:p>
            <a:r>
              <a:rPr lang="en-GB" altLang="ko-KR" dirty="0"/>
              <a:t>A: </a:t>
            </a:r>
            <a:r>
              <a:rPr lang="en-US" altLang="ko-KR" dirty="0"/>
              <a:t>CDP</a:t>
            </a:r>
            <a:r>
              <a:rPr lang="ko-KR" altLang="en-US" dirty="0"/>
              <a:t>를 위해 소스 및 대상에 </a:t>
            </a:r>
            <a:r>
              <a:rPr lang="en-US" altLang="ko-KR" dirty="0"/>
              <a:t>CDP </a:t>
            </a:r>
            <a:r>
              <a:rPr lang="ko-KR" altLang="en-US" dirty="0"/>
              <a:t>프록시가 필요하며</a:t>
            </a:r>
            <a:r>
              <a:rPr lang="en-US" altLang="ko-KR" dirty="0"/>
              <a:t>, </a:t>
            </a:r>
            <a:r>
              <a:rPr lang="en-US" altLang="ko-KR" dirty="0" err="1"/>
              <a:t>ESXi</a:t>
            </a:r>
            <a:r>
              <a:rPr lang="en-US" altLang="ko-KR" dirty="0"/>
              <a:t> </a:t>
            </a:r>
            <a:r>
              <a:rPr lang="ko-KR" altLang="en-US" dirty="0"/>
              <a:t>호스트에 </a:t>
            </a:r>
            <a:r>
              <a:rPr lang="en-US" altLang="ko-KR" dirty="0"/>
              <a:t>IO </a:t>
            </a:r>
            <a:r>
              <a:rPr lang="ko-KR" altLang="en-US" dirty="0"/>
              <a:t>필터를 설치하기 위해 </a:t>
            </a:r>
            <a:r>
              <a:rPr lang="en-US" altLang="ko-KR" dirty="0"/>
              <a:t>16GB </a:t>
            </a:r>
            <a:r>
              <a:rPr lang="ko-KR" altLang="en-US" dirty="0"/>
              <a:t>이상의 메모리가 필요합니다</a:t>
            </a:r>
            <a:r>
              <a:rPr lang="en-US" altLang="ko-KR" dirty="0"/>
              <a:t>.</a:t>
            </a:r>
            <a:endParaRPr lang="en-GB" altLang="ko-KR" dirty="0"/>
          </a:p>
          <a:p>
            <a:endParaRPr lang="en-SG" dirty="0"/>
          </a:p>
          <a:p>
            <a:pPr marL="288000" indent="-457200"/>
            <a:r>
              <a:rPr lang="en-SG" sz="1600" dirty="0">
                <a:solidFill>
                  <a:srgbClr val="00E296"/>
                </a:solidFill>
              </a:rPr>
              <a:t>Q: CDP vs VMware Fault-Tolerant</a:t>
            </a:r>
          </a:p>
          <a:p>
            <a:r>
              <a:rPr lang="en-SG" dirty="0"/>
              <a:t>A: </a:t>
            </a:r>
            <a:r>
              <a:rPr lang="en-US" altLang="ko-KR" dirty="0"/>
              <a:t>VMware Fault-Tolerant</a:t>
            </a:r>
            <a:r>
              <a:rPr lang="ko-KR" altLang="en-US" dirty="0"/>
              <a:t>는 </a:t>
            </a:r>
            <a:r>
              <a:rPr lang="en-US" altLang="ko-KR" dirty="0"/>
              <a:t>VM </a:t>
            </a:r>
            <a:r>
              <a:rPr lang="ko-KR" altLang="en-US" dirty="0"/>
              <a:t>당 최대 </a:t>
            </a:r>
            <a:r>
              <a:rPr lang="en-US" altLang="ko-KR" dirty="0"/>
              <a:t>4 </a:t>
            </a:r>
            <a:r>
              <a:rPr lang="ko-KR" altLang="en-US" dirty="0"/>
              <a:t>개의 </a:t>
            </a:r>
            <a:r>
              <a:rPr lang="en-US" altLang="ko-KR" dirty="0"/>
              <a:t>vCPU</a:t>
            </a:r>
            <a:r>
              <a:rPr lang="ko-KR" altLang="en-US" dirty="0"/>
              <a:t>를 지원하며 동일한 </a:t>
            </a:r>
            <a:r>
              <a:rPr lang="en-US" altLang="ko-KR" dirty="0" err="1"/>
              <a:t>ESXi</a:t>
            </a:r>
            <a:r>
              <a:rPr lang="en-US" altLang="ko-KR" dirty="0"/>
              <a:t> </a:t>
            </a:r>
            <a:r>
              <a:rPr lang="ko-KR" altLang="en-US" dirty="0"/>
              <a:t>클러스터 내에서 실행됩니다</a:t>
            </a:r>
            <a:r>
              <a:rPr lang="en-US" altLang="ko-KR" dirty="0"/>
              <a:t>. CDP</a:t>
            </a:r>
            <a:r>
              <a:rPr lang="ko-KR" altLang="en-US" dirty="0"/>
              <a:t>에는 제한이 없습니다</a:t>
            </a:r>
            <a:r>
              <a:rPr lang="en-US" altLang="ko-KR" dirty="0"/>
              <a:t>.</a:t>
            </a:r>
          </a:p>
          <a:p>
            <a:endParaRPr lang="en-GB" dirty="0"/>
          </a:p>
        </p:txBody>
      </p:sp>
    </p:spTree>
    <p:extLst>
      <p:ext uri="{BB962C8B-B14F-4D97-AF65-F5344CB8AC3E}">
        <p14:creationId xmlns:p14="http://schemas.microsoft.com/office/powerpoint/2010/main" val="28744236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0BE9318-F5A1-3D4E-8F67-9024B20734D7}"/>
              </a:ext>
            </a:extLst>
          </p:cNvPr>
          <p:cNvSpPr txBox="1"/>
          <p:nvPr/>
        </p:nvSpPr>
        <p:spPr>
          <a:xfrm>
            <a:off x="3780000" y="1473332"/>
            <a:ext cx="3854646" cy="1177245"/>
          </a:xfrm>
          <a:prstGeom prst="rect">
            <a:avLst/>
          </a:prstGeom>
        </p:spPr>
        <p:txBody>
          <a:bodyPr wrap="square" lIns="0" tIns="34290" rIns="0" bIns="34290" rtlCol="0" anchor="ctr">
            <a:spAutoFit/>
          </a:bodyPr>
          <a:lstStyle/>
          <a:p>
            <a:pPr defTabSz="685766">
              <a:defRPr/>
            </a:pPr>
            <a:r>
              <a:rPr lang="ko-KR" altLang="en-US" sz="3600" dirty="0">
                <a:solidFill>
                  <a:srgbClr val="00E296"/>
                </a:solidFill>
                <a:latin typeface="Tahoma"/>
              </a:rPr>
              <a:t>강화된</a:t>
            </a:r>
            <a:r>
              <a:rPr lang="en-US" sz="3600" dirty="0">
                <a:solidFill>
                  <a:srgbClr val="00E296"/>
                </a:solidFill>
                <a:latin typeface="Tahoma"/>
              </a:rPr>
              <a:t> Linux </a:t>
            </a:r>
            <a:r>
              <a:rPr lang="ko-KR" altLang="en-US" sz="3600" dirty="0">
                <a:solidFill>
                  <a:srgbClr val="00E296"/>
                </a:solidFill>
                <a:latin typeface="Tahoma"/>
              </a:rPr>
              <a:t>저장소</a:t>
            </a:r>
            <a:endParaRPr lang="en-US" sz="3600" dirty="0">
              <a:solidFill>
                <a:srgbClr val="00E296"/>
              </a:solidFill>
              <a:latin typeface="Tahoma"/>
            </a:endParaRPr>
          </a:p>
        </p:txBody>
      </p:sp>
      <p:sp>
        <p:nvSpPr>
          <p:cNvPr id="21" name="TextBox 20">
            <a:extLst>
              <a:ext uri="{FF2B5EF4-FFF2-40B4-BE49-F238E27FC236}">
                <a16:creationId xmlns:a16="http://schemas.microsoft.com/office/drawing/2014/main" id="{24374D94-F312-8E40-95AB-C156E608433F}"/>
              </a:ext>
            </a:extLst>
          </p:cNvPr>
          <p:cNvSpPr txBox="1"/>
          <p:nvPr/>
        </p:nvSpPr>
        <p:spPr>
          <a:xfrm>
            <a:off x="3780000" y="2788942"/>
            <a:ext cx="4449600" cy="992579"/>
          </a:xfrm>
          <a:prstGeom prst="rect">
            <a:avLst/>
          </a:prstGeom>
        </p:spPr>
        <p:txBody>
          <a:bodyPr wrap="square" lIns="0" tIns="34290" rIns="0" bIns="34290" rtlCol="0" anchor="ctr">
            <a:spAutoFit/>
          </a:bodyPr>
          <a:lstStyle/>
          <a:p>
            <a:pPr defTabSz="685783">
              <a:defRPr/>
            </a:pPr>
            <a:r>
              <a:rPr lang="ko-KR" altLang="en-US" sz="1500" dirty="0">
                <a:solidFill>
                  <a:srgbClr val="FFFFFF"/>
                </a:solidFill>
              </a:rPr>
              <a:t>내장된 기능으로 백업 데이터를 변경 불가능하게 설정 및 안전한 저장소를 구성하고 </a:t>
            </a:r>
            <a:r>
              <a:rPr lang="ko-KR" altLang="en-US" sz="1500" dirty="0" err="1">
                <a:solidFill>
                  <a:srgbClr val="FFFFFF"/>
                </a:solidFill>
              </a:rPr>
              <a:t>멀웨어</a:t>
            </a:r>
            <a:r>
              <a:rPr lang="ko-KR" altLang="en-US" sz="1500" dirty="0">
                <a:solidFill>
                  <a:srgbClr val="FFFFFF"/>
                </a:solidFill>
              </a:rPr>
              <a:t> 및 악성 외부 공격으로부터 백업 데이터를 안전하게 유지하고 악성 암호화 및 삭제를 방지합니다</a:t>
            </a:r>
            <a:r>
              <a:rPr lang="en-US" altLang="ko-KR" sz="1500" dirty="0">
                <a:solidFill>
                  <a:srgbClr val="FFFFFF"/>
                </a:solidFill>
              </a:rPr>
              <a:t>.</a:t>
            </a:r>
            <a:endParaRPr lang="en-US" sz="1500" dirty="0">
              <a:solidFill>
                <a:srgbClr val="FFFFFF"/>
              </a:solidFill>
              <a:latin typeface="Tahoma"/>
            </a:endParaRPr>
          </a:p>
        </p:txBody>
      </p:sp>
      <p:sp>
        <p:nvSpPr>
          <p:cNvPr id="24" name="TextBox 23">
            <a:extLst>
              <a:ext uri="{FF2B5EF4-FFF2-40B4-BE49-F238E27FC236}">
                <a16:creationId xmlns:a16="http://schemas.microsoft.com/office/drawing/2014/main" id="{421B9CAD-D0CE-7D48-BC7A-AC9294D511C3}"/>
              </a:ext>
            </a:extLst>
          </p:cNvPr>
          <p:cNvSpPr txBox="1"/>
          <p:nvPr/>
        </p:nvSpPr>
        <p:spPr>
          <a:xfrm>
            <a:off x="3780000" y="1130932"/>
            <a:ext cx="3462150" cy="323165"/>
          </a:xfrm>
          <a:prstGeom prst="rect">
            <a:avLst/>
          </a:prstGeom>
        </p:spPr>
        <p:txBody>
          <a:bodyPr wrap="square" lIns="0" rIns="0" rtlCol="0" anchor="ctr">
            <a:spAutoFit/>
          </a:bodyPr>
          <a:lstStyle/>
          <a:p>
            <a:pPr defTabSz="685766">
              <a:defRPr/>
            </a:pPr>
            <a:r>
              <a:rPr lang="ko-KR" altLang="en-US" sz="1500">
                <a:solidFill>
                  <a:srgbClr val="FFFFFF"/>
                </a:solidFill>
              </a:rPr>
              <a:t>내장된 백업 데이터 보호</a:t>
            </a:r>
            <a:endParaRPr lang="en-US" sz="1500" dirty="0">
              <a:solidFill>
                <a:srgbClr val="FFFFFF"/>
              </a:solidFill>
              <a:latin typeface="Tahoma"/>
            </a:endParaRPr>
          </a:p>
        </p:txBody>
      </p:sp>
      <p:pic>
        <p:nvPicPr>
          <p:cNvPr id="18" name="Picture 17">
            <a:extLst>
              <a:ext uri="{FF2B5EF4-FFF2-40B4-BE49-F238E27FC236}">
                <a16:creationId xmlns:a16="http://schemas.microsoft.com/office/drawing/2014/main" id="{D6F603F9-04B6-4813-954B-8724F91AB03A}"/>
              </a:ext>
            </a:extLst>
          </p:cNvPr>
          <p:cNvPicPr>
            <a:picLocks noChangeAspect="1"/>
          </p:cNvPicPr>
          <p:nvPr/>
        </p:nvPicPr>
        <p:blipFill>
          <a:blip r:embed="rId3"/>
          <a:srcRect/>
          <a:stretch/>
        </p:blipFill>
        <p:spPr>
          <a:xfrm>
            <a:off x="675001" y="540001"/>
            <a:ext cx="2545031" cy="3513079"/>
          </a:xfrm>
          <a:prstGeom prst="rect">
            <a:avLst/>
          </a:prstGeom>
        </p:spPr>
      </p:pic>
    </p:spTree>
    <p:extLst>
      <p:ext uri="{BB962C8B-B14F-4D97-AF65-F5344CB8AC3E}">
        <p14:creationId xmlns:p14="http://schemas.microsoft.com/office/powerpoint/2010/main" val="3274606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68EA2-6F7F-422B-9998-62DE217B410C}"/>
              </a:ext>
            </a:extLst>
          </p:cNvPr>
          <p:cNvSpPr>
            <a:spLocks noGrp="1"/>
          </p:cNvSpPr>
          <p:nvPr>
            <p:ph type="title"/>
          </p:nvPr>
        </p:nvSpPr>
        <p:spPr>
          <a:xfrm>
            <a:off x="360000" y="171451"/>
            <a:ext cx="8784001" cy="553998"/>
          </a:xfrm>
        </p:spPr>
        <p:txBody>
          <a:bodyPr/>
          <a:lstStyle/>
          <a:p>
            <a:r>
              <a:rPr lang="ko-KR" altLang="en-US" dirty="0"/>
              <a:t>강화된 백업 저장소란</a:t>
            </a:r>
            <a:r>
              <a:rPr lang="en-DK" dirty="0"/>
              <a:t>?</a:t>
            </a:r>
            <a:endParaRPr lang="en-US" dirty="0"/>
          </a:p>
        </p:txBody>
      </p:sp>
      <p:sp>
        <p:nvSpPr>
          <p:cNvPr id="3" name="Text Placeholder 2">
            <a:extLst>
              <a:ext uri="{FF2B5EF4-FFF2-40B4-BE49-F238E27FC236}">
                <a16:creationId xmlns:a16="http://schemas.microsoft.com/office/drawing/2014/main" id="{59285576-EED7-489D-8AE0-4E54112630AE}"/>
              </a:ext>
            </a:extLst>
          </p:cNvPr>
          <p:cNvSpPr>
            <a:spLocks noGrp="1"/>
          </p:cNvSpPr>
          <p:nvPr>
            <p:ph type="body" sz="quarter" idx="10"/>
          </p:nvPr>
        </p:nvSpPr>
        <p:spPr>
          <a:xfrm>
            <a:off x="1188720" y="1023939"/>
            <a:ext cx="8044180" cy="3323987"/>
          </a:xfrm>
        </p:spPr>
        <p:txBody>
          <a:bodyPr/>
          <a:lstStyle/>
          <a:p>
            <a:r>
              <a:rPr lang="ko-KR" altLang="en-US" dirty="0"/>
              <a:t>일회용 자격 증명을 사용하여 </a:t>
            </a:r>
            <a:r>
              <a:rPr lang="en-US" altLang="ko-KR" dirty="0"/>
              <a:t>Linux </a:t>
            </a:r>
            <a:r>
              <a:rPr lang="ko-KR" altLang="en-US" dirty="0"/>
              <a:t>서버 추가</a:t>
            </a:r>
            <a:endParaRPr lang="en-DK" dirty="0"/>
          </a:p>
          <a:p>
            <a:endParaRPr lang="en-DK" sz="2400" dirty="0"/>
          </a:p>
          <a:p>
            <a:endParaRPr lang="en-DK" sz="2400" dirty="0"/>
          </a:p>
          <a:p>
            <a:r>
              <a:rPr lang="ko-KR" altLang="en-US" dirty="0"/>
              <a:t>데이터 불변성과 동일</a:t>
            </a:r>
            <a:endParaRPr lang="en-US" altLang="ko-KR" dirty="0"/>
          </a:p>
          <a:p>
            <a:endParaRPr lang="en-DK" sz="2400" dirty="0"/>
          </a:p>
          <a:p>
            <a:endParaRPr lang="en-DK" sz="2400" dirty="0"/>
          </a:p>
          <a:p>
            <a:r>
              <a:rPr lang="ko-KR" altLang="en-US" dirty="0"/>
              <a:t>배포시에만 </a:t>
            </a:r>
            <a:r>
              <a:rPr lang="en-US" altLang="ko-KR" dirty="0"/>
              <a:t>SSH </a:t>
            </a:r>
            <a:r>
              <a:rPr lang="ko-KR" altLang="en-US" dirty="0"/>
              <a:t>필요</a:t>
            </a:r>
            <a:endParaRPr lang="en-DK" dirty="0"/>
          </a:p>
          <a:p>
            <a:endParaRPr lang="en-US" dirty="0"/>
          </a:p>
          <a:p>
            <a:endParaRPr lang="en-DK" dirty="0"/>
          </a:p>
          <a:p>
            <a:r>
              <a:rPr lang="en-US" altLang="ko-KR" dirty="0"/>
              <a:t>... </a:t>
            </a:r>
            <a:r>
              <a:rPr lang="ko-KR" altLang="en-US" dirty="0"/>
              <a:t>데이터 불변성은 어떻습니까</a:t>
            </a:r>
            <a:r>
              <a:rPr lang="en-US" altLang="ko-KR" dirty="0"/>
              <a:t>?</a:t>
            </a:r>
            <a:endParaRPr lang="en-DK" dirty="0"/>
          </a:p>
        </p:txBody>
      </p:sp>
      <p:pic>
        <p:nvPicPr>
          <p:cNvPr id="25" name="Graphic 24">
            <a:extLst>
              <a:ext uri="{FF2B5EF4-FFF2-40B4-BE49-F238E27FC236}">
                <a16:creationId xmlns:a16="http://schemas.microsoft.com/office/drawing/2014/main" id="{57371C22-40DE-4817-8678-012C25BED9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776" y="1904817"/>
            <a:ext cx="571500" cy="571500"/>
          </a:xfrm>
          <a:prstGeom prst="rect">
            <a:avLst/>
          </a:prstGeom>
        </p:spPr>
      </p:pic>
      <p:pic>
        <p:nvPicPr>
          <p:cNvPr id="21" name="Graphic 20">
            <a:extLst>
              <a:ext uri="{FF2B5EF4-FFF2-40B4-BE49-F238E27FC236}">
                <a16:creationId xmlns:a16="http://schemas.microsoft.com/office/drawing/2014/main" id="{E08BC751-2E5A-4ED3-8DB5-5A7A648886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776" y="920068"/>
            <a:ext cx="571500" cy="571500"/>
          </a:xfrm>
          <a:prstGeom prst="rect">
            <a:avLst/>
          </a:prstGeom>
        </p:spPr>
      </p:pic>
      <p:pic>
        <p:nvPicPr>
          <p:cNvPr id="28" name="Picture 27">
            <a:extLst>
              <a:ext uri="{FF2B5EF4-FFF2-40B4-BE49-F238E27FC236}">
                <a16:creationId xmlns:a16="http://schemas.microsoft.com/office/drawing/2014/main" id="{15EE4A54-7E30-46F4-9AC5-55A0F3E97B8D}"/>
              </a:ext>
            </a:extLst>
          </p:cNvPr>
          <p:cNvPicPr>
            <a:picLocks noChangeAspect="1"/>
          </p:cNvPicPr>
          <p:nvPr/>
        </p:nvPicPr>
        <p:blipFill>
          <a:blip r:embed="rId7"/>
          <a:stretch>
            <a:fillRect/>
          </a:stretch>
        </p:blipFill>
        <p:spPr>
          <a:xfrm>
            <a:off x="6732342" y="2247901"/>
            <a:ext cx="2411659" cy="2688629"/>
          </a:xfrm>
          <a:prstGeom prst="rect">
            <a:avLst/>
          </a:prstGeom>
        </p:spPr>
      </p:pic>
      <p:pic>
        <p:nvPicPr>
          <p:cNvPr id="26" name="Graphic 25">
            <a:extLst>
              <a:ext uri="{FF2B5EF4-FFF2-40B4-BE49-F238E27FC236}">
                <a16:creationId xmlns:a16="http://schemas.microsoft.com/office/drawing/2014/main" id="{3106022B-0002-482E-A4BD-AB00ED97D4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8776" y="2889566"/>
            <a:ext cx="571500" cy="571500"/>
          </a:xfrm>
          <a:prstGeom prst="rect">
            <a:avLst/>
          </a:prstGeom>
        </p:spPr>
      </p:pic>
    </p:spTree>
    <p:extLst>
      <p:ext uri="{BB962C8B-B14F-4D97-AF65-F5344CB8AC3E}">
        <p14:creationId xmlns:p14="http://schemas.microsoft.com/office/powerpoint/2010/main" val="20607166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68EA2-6F7F-422B-9998-62DE217B410C}"/>
              </a:ext>
            </a:extLst>
          </p:cNvPr>
          <p:cNvSpPr>
            <a:spLocks noGrp="1"/>
          </p:cNvSpPr>
          <p:nvPr>
            <p:ph type="title"/>
          </p:nvPr>
        </p:nvSpPr>
        <p:spPr>
          <a:xfrm>
            <a:off x="360000" y="171451"/>
            <a:ext cx="8784001" cy="553998"/>
          </a:xfrm>
        </p:spPr>
        <p:txBody>
          <a:bodyPr/>
          <a:lstStyle/>
          <a:p>
            <a:r>
              <a:rPr lang="ko-KR" altLang="en-US" dirty="0"/>
              <a:t>데이터 불변성이란</a:t>
            </a:r>
            <a:r>
              <a:rPr lang="en-DK" dirty="0"/>
              <a:t>?</a:t>
            </a:r>
            <a:endParaRPr lang="en-US" dirty="0"/>
          </a:p>
        </p:txBody>
      </p:sp>
      <p:sp>
        <p:nvSpPr>
          <p:cNvPr id="3" name="Text Placeholder 2">
            <a:extLst>
              <a:ext uri="{FF2B5EF4-FFF2-40B4-BE49-F238E27FC236}">
                <a16:creationId xmlns:a16="http://schemas.microsoft.com/office/drawing/2014/main" id="{59285576-EED7-489D-8AE0-4E54112630AE}"/>
              </a:ext>
            </a:extLst>
          </p:cNvPr>
          <p:cNvSpPr>
            <a:spLocks noGrp="1"/>
          </p:cNvSpPr>
          <p:nvPr>
            <p:ph type="body" sz="quarter" idx="10"/>
          </p:nvPr>
        </p:nvSpPr>
        <p:spPr>
          <a:xfrm>
            <a:off x="1188720" y="1023939"/>
            <a:ext cx="8044180" cy="2400657"/>
          </a:xfrm>
        </p:spPr>
        <p:txBody>
          <a:bodyPr/>
          <a:lstStyle/>
          <a:p>
            <a:r>
              <a:rPr lang="ko-KR" altLang="en-US" dirty="0"/>
              <a:t>데이터 삭제를 일시적으로 금지하여 백업 데이터를 보호</a:t>
            </a:r>
            <a:endParaRPr lang="en-DK" sz="2400" dirty="0"/>
          </a:p>
          <a:p>
            <a:endParaRPr lang="en-US" sz="2400" dirty="0"/>
          </a:p>
          <a:p>
            <a:endParaRPr lang="en-DK" sz="2400" dirty="0"/>
          </a:p>
          <a:p>
            <a:r>
              <a:rPr lang="ko-KR" altLang="en-US" dirty="0"/>
              <a:t>반드시 강화된 </a:t>
            </a:r>
            <a:r>
              <a:rPr lang="en-US" altLang="ko-KR" dirty="0"/>
              <a:t>Linux </a:t>
            </a:r>
            <a:r>
              <a:rPr lang="ko-KR" altLang="en-US" dirty="0"/>
              <a:t>저장소를 백업 저장소로 사용해야 합니다</a:t>
            </a:r>
            <a:r>
              <a:rPr lang="en-US" altLang="ko-KR" dirty="0"/>
              <a:t>.</a:t>
            </a:r>
            <a:endParaRPr lang="en-DK" dirty="0"/>
          </a:p>
          <a:p>
            <a:endParaRPr lang="en-DK" sz="2400" dirty="0"/>
          </a:p>
          <a:p>
            <a:endParaRPr lang="en-DK" sz="2400" dirty="0"/>
          </a:p>
          <a:p>
            <a:r>
              <a:rPr lang="ko-KR" altLang="en-US" dirty="0"/>
              <a:t>배포시에만 </a:t>
            </a:r>
            <a:r>
              <a:rPr lang="en-US" altLang="ko-KR" dirty="0"/>
              <a:t>SSH </a:t>
            </a:r>
            <a:r>
              <a:rPr lang="ko-KR" altLang="en-US" dirty="0"/>
              <a:t>필요</a:t>
            </a:r>
            <a:endParaRPr lang="en-DK" dirty="0"/>
          </a:p>
        </p:txBody>
      </p:sp>
      <p:pic>
        <p:nvPicPr>
          <p:cNvPr id="5" name="Graphic 4">
            <a:extLst>
              <a:ext uri="{FF2B5EF4-FFF2-40B4-BE49-F238E27FC236}">
                <a16:creationId xmlns:a16="http://schemas.microsoft.com/office/drawing/2014/main" id="{69CDED57-720C-4AF0-A215-54889B694F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776" y="927783"/>
            <a:ext cx="571500" cy="571500"/>
          </a:xfrm>
          <a:prstGeom prst="rect">
            <a:avLst/>
          </a:prstGeom>
        </p:spPr>
      </p:pic>
      <p:pic>
        <p:nvPicPr>
          <p:cNvPr id="24" name="Picture 23">
            <a:extLst>
              <a:ext uri="{FF2B5EF4-FFF2-40B4-BE49-F238E27FC236}">
                <a16:creationId xmlns:a16="http://schemas.microsoft.com/office/drawing/2014/main" id="{0753B204-DC5A-417A-AD44-2C7C6F4B148F}"/>
              </a:ext>
            </a:extLst>
          </p:cNvPr>
          <p:cNvPicPr>
            <a:picLocks noChangeAspect="1"/>
          </p:cNvPicPr>
          <p:nvPr/>
        </p:nvPicPr>
        <p:blipFill>
          <a:blip r:embed="rId5"/>
          <a:stretch>
            <a:fillRect/>
          </a:stretch>
        </p:blipFill>
        <p:spPr>
          <a:xfrm>
            <a:off x="6732342" y="2247901"/>
            <a:ext cx="2411659" cy="2688629"/>
          </a:xfrm>
          <a:prstGeom prst="rect">
            <a:avLst/>
          </a:prstGeom>
        </p:spPr>
      </p:pic>
      <p:pic>
        <p:nvPicPr>
          <p:cNvPr id="25" name="Graphic 24">
            <a:extLst>
              <a:ext uri="{FF2B5EF4-FFF2-40B4-BE49-F238E27FC236}">
                <a16:creationId xmlns:a16="http://schemas.microsoft.com/office/drawing/2014/main" id="{57371C22-40DE-4817-8678-012C25BED9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8776" y="1904817"/>
            <a:ext cx="571500" cy="571500"/>
          </a:xfrm>
          <a:prstGeom prst="rect">
            <a:avLst/>
          </a:prstGeom>
        </p:spPr>
      </p:pic>
      <p:pic>
        <p:nvPicPr>
          <p:cNvPr id="21" name="Graphic 20">
            <a:extLst>
              <a:ext uri="{FF2B5EF4-FFF2-40B4-BE49-F238E27FC236}">
                <a16:creationId xmlns:a16="http://schemas.microsoft.com/office/drawing/2014/main" id="{E08BC751-2E5A-4ED3-8DB5-5A7A648886C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8776" y="2990168"/>
            <a:ext cx="571500" cy="571500"/>
          </a:xfrm>
          <a:prstGeom prst="rect">
            <a:avLst/>
          </a:prstGeom>
        </p:spPr>
      </p:pic>
    </p:spTree>
    <p:extLst>
      <p:ext uri="{BB962C8B-B14F-4D97-AF65-F5344CB8AC3E}">
        <p14:creationId xmlns:p14="http://schemas.microsoft.com/office/powerpoint/2010/main" val="23105741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53FA69-2368-4856-BACC-6BE28890D2B4}"/>
              </a:ext>
            </a:extLst>
          </p:cNvPr>
          <p:cNvPicPr>
            <a:picLocks noChangeAspect="1"/>
          </p:cNvPicPr>
          <p:nvPr/>
        </p:nvPicPr>
        <p:blipFill rotWithShape="1">
          <a:blip r:embed="rId3"/>
          <a:srcRect b="41222"/>
          <a:stretch/>
        </p:blipFill>
        <p:spPr>
          <a:xfrm>
            <a:off x="3993410" y="2734838"/>
            <a:ext cx="4790590" cy="2005413"/>
          </a:xfrm>
          <a:prstGeom prst="rect">
            <a:avLst/>
          </a:prstGeom>
        </p:spPr>
      </p:pic>
      <p:sp>
        <p:nvSpPr>
          <p:cNvPr id="2" name="Title 1">
            <a:extLst>
              <a:ext uri="{FF2B5EF4-FFF2-40B4-BE49-F238E27FC236}">
                <a16:creationId xmlns:a16="http://schemas.microsoft.com/office/drawing/2014/main" id="{B841D35B-C390-4B15-A7DA-2F1B6AD7CFFA}"/>
              </a:ext>
            </a:extLst>
          </p:cNvPr>
          <p:cNvSpPr>
            <a:spLocks noGrp="1"/>
          </p:cNvSpPr>
          <p:nvPr>
            <p:ph type="title"/>
          </p:nvPr>
        </p:nvSpPr>
        <p:spPr/>
        <p:txBody>
          <a:bodyPr/>
          <a:lstStyle/>
          <a:p>
            <a:r>
              <a:rPr lang="ko-KR" altLang="en-US" noProof="0" dirty="0"/>
              <a:t>강화된 </a:t>
            </a:r>
            <a:r>
              <a:rPr lang="en-US" altLang="ko-KR" noProof="0" dirty="0"/>
              <a:t>Linux </a:t>
            </a:r>
            <a:r>
              <a:rPr lang="ko-KR" altLang="en-US" noProof="0" dirty="0"/>
              <a:t>백업 저장소</a:t>
            </a:r>
            <a:endParaRPr lang="en-US" noProof="0" dirty="0"/>
          </a:p>
        </p:txBody>
      </p:sp>
      <p:sp>
        <p:nvSpPr>
          <p:cNvPr id="4" name="Text Placeholder 3">
            <a:extLst>
              <a:ext uri="{FF2B5EF4-FFF2-40B4-BE49-F238E27FC236}">
                <a16:creationId xmlns:a16="http://schemas.microsoft.com/office/drawing/2014/main" id="{EFB7A3DC-E85C-40DC-978E-9309D011EF69}"/>
              </a:ext>
            </a:extLst>
          </p:cNvPr>
          <p:cNvSpPr>
            <a:spLocks noGrp="1"/>
          </p:cNvSpPr>
          <p:nvPr>
            <p:ph type="body" sz="quarter" idx="10"/>
          </p:nvPr>
        </p:nvSpPr>
        <p:spPr>
          <a:xfrm>
            <a:off x="360002" y="841058"/>
            <a:ext cx="3107405" cy="1846659"/>
          </a:xfrm>
        </p:spPr>
        <p:txBody>
          <a:bodyPr/>
          <a:lstStyle/>
          <a:p>
            <a:r>
              <a:rPr lang="ko-KR" altLang="en-US" dirty="0"/>
              <a:t>루트가 아닌 계정 사용</a:t>
            </a:r>
            <a:endParaRPr lang="en-US" altLang="ko-KR" dirty="0"/>
          </a:p>
          <a:p>
            <a:endParaRPr lang="en-US" altLang="ko-KR" dirty="0"/>
          </a:p>
          <a:p>
            <a:r>
              <a:rPr lang="ko-KR" altLang="en-US" dirty="0">
                <a:solidFill>
                  <a:srgbClr val="00E296"/>
                </a:solidFill>
              </a:rPr>
              <a:t>기억하십시오</a:t>
            </a:r>
            <a:r>
              <a:rPr lang="en-US" altLang="ko-KR" dirty="0">
                <a:solidFill>
                  <a:srgbClr val="00E296"/>
                </a:solidFill>
              </a:rPr>
              <a:t>!!</a:t>
            </a:r>
            <a:r>
              <a:rPr lang="ko-KR" altLang="en-US" dirty="0">
                <a:solidFill>
                  <a:srgbClr val="00E296"/>
                </a:solidFill>
              </a:rPr>
              <a:t> </a:t>
            </a:r>
            <a:r>
              <a:rPr lang="en-US" altLang="ko-KR" dirty="0"/>
              <a:t>: </a:t>
            </a:r>
          </a:p>
          <a:p>
            <a:r>
              <a:rPr lang="ko-KR" altLang="en-US" dirty="0"/>
              <a:t>블록 복제</a:t>
            </a:r>
            <a:r>
              <a:rPr lang="en-US" altLang="ko-KR" dirty="0"/>
              <a:t>(Fast Clone)</a:t>
            </a:r>
            <a:r>
              <a:rPr lang="ko-KR" altLang="en-US" dirty="0"/>
              <a:t>를 활용하려면 항상 </a:t>
            </a:r>
            <a:r>
              <a:rPr lang="en-US" altLang="ko-KR" dirty="0"/>
              <a:t>Linux</a:t>
            </a:r>
            <a:r>
              <a:rPr lang="ko-KR" altLang="en-US" dirty="0"/>
              <a:t>에서 </a:t>
            </a:r>
            <a:r>
              <a:rPr lang="en-US" altLang="ko-KR" dirty="0"/>
              <a:t>XFS</a:t>
            </a:r>
            <a:r>
              <a:rPr lang="ko-KR" altLang="en-US" dirty="0"/>
              <a:t>를 사용하십시오</a:t>
            </a:r>
            <a:r>
              <a:rPr lang="en-US" altLang="ko-KR" dirty="0"/>
              <a:t>!</a:t>
            </a:r>
            <a:endParaRPr lang="en-US" noProof="0" dirty="0"/>
          </a:p>
        </p:txBody>
      </p:sp>
      <p:sp>
        <p:nvSpPr>
          <p:cNvPr id="7" name="Rectangle 6">
            <a:extLst>
              <a:ext uri="{FF2B5EF4-FFF2-40B4-BE49-F238E27FC236}">
                <a16:creationId xmlns:a16="http://schemas.microsoft.com/office/drawing/2014/main" id="{9F85674E-A187-4207-8DF2-2A6F59B12334}"/>
              </a:ext>
            </a:extLst>
          </p:cNvPr>
          <p:cNvSpPr/>
          <p:nvPr/>
        </p:nvSpPr>
        <p:spPr bwMode="auto">
          <a:xfrm>
            <a:off x="5235073" y="4340124"/>
            <a:ext cx="3524478" cy="381895"/>
          </a:xfrm>
          <a:prstGeom prst="rect">
            <a:avLst/>
          </a:prstGeom>
          <a:noFill/>
          <a:ln w="38100">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de-AT" sz="180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3" name="Picture 2">
            <a:extLst>
              <a:ext uri="{FF2B5EF4-FFF2-40B4-BE49-F238E27FC236}">
                <a16:creationId xmlns:a16="http://schemas.microsoft.com/office/drawing/2014/main" id="{7E0C0085-CBF1-4069-B6D2-5DF77D0EE792}"/>
              </a:ext>
            </a:extLst>
          </p:cNvPr>
          <p:cNvPicPr>
            <a:picLocks noChangeAspect="1"/>
          </p:cNvPicPr>
          <p:nvPr/>
        </p:nvPicPr>
        <p:blipFill rotWithShape="1">
          <a:blip r:embed="rId4"/>
          <a:srcRect t="21758"/>
          <a:stretch/>
        </p:blipFill>
        <p:spPr>
          <a:xfrm>
            <a:off x="3993410" y="841057"/>
            <a:ext cx="4790590" cy="1750232"/>
          </a:xfrm>
          <a:prstGeom prst="rect">
            <a:avLst/>
          </a:prstGeom>
        </p:spPr>
      </p:pic>
      <p:sp>
        <p:nvSpPr>
          <p:cNvPr id="10" name="Rectangle 9">
            <a:extLst>
              <a:ext uri="{FF2B5EF4-FFF2-40B4-BE49-F238E27FC236}">
                <a16:creationId xmlns:a16="http://schemas.microsoft.com/office/drawing/2014/main" id="{B743EE5D-8F7D-4B30-BB3C-2DCF5A96A21A}"/>
              </a:ext>
            </a:extLst>
          </p:cNvPr>
          <p:cNvSpPr/>
          <p:nvPr/>
        </p:nvSpPr>
        <p:spPr bwMode="auto">
          <a:xfrm>
            <a:off x="5235073" y="2324412"/>
            <a:ext cx="3524478" cy="247338"/>
          </a:xfrm>
          <a:prstGeom prst="rect">
            <a:avLst/>
          </a:prstGeom>
          <a:noFill/>
          <a:ln w="38100">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de-AT" sz="180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35614284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F680-E5FF-408C-AC73-95203DA94B1C}"/>
              </a:ext>
            </a:extLst>
          </p:cNvPr>
          <p:cNvSpPr>
            <a:spLocks noGrp="1"/>
          </p:cNvSpPr>
          <p:nvPr>
            <p:ph type="title"/>
          </p:nvPr>
        </p:nvSpPr>
        <p:spPr/>
        <p:txBody>
          <a:bodyPr/>
          <a:lstStyle/>
          <a:p>
            <a:r>
              <a:rPr lang="ko-KR" altLang="en-US" dirty="0"/>
              <a:t>강화된 </a:t>
            </a:r>
            <a:r>
              <a:rPr lang="en-US" altLang="ko-KR" dirty="0"/>
              <a:t>Linux </a:t>
            </a:r>
            <a:r>
              <a:rPr lang="ko-KR" altLang="en-US" dirty="0"/>
              <a:t>백업 저장소 요약</a:t>
            </a:r>
            <a:endParaRPr lang="en-US" noProof="0" dirty="0"/>
          </a:p>
        </p:txBody>
      </p:sp>
      <p:sp>
        <p:nvSpPr>
          <p:cNvPr id="3" name="Text Placeholder 2">
            <a:extLst>
              <a:ext uri="{FF2B5EF4-FFF2-40B4-BE49-F238E27FC236}">
                <a16:creationId xmlns:a16="http://schemas.microsoft.com/office/drawing/2014/main" id="{0658B42A-4708-406D-A16B-1FD510C1A765}"/>
              </a:ext>
            </a:extLst>
          </p:cNvPr>
          <p:cNvSpPr>
            <a:spLocks noGrp="1"/>
          </p:cNvSpPr>
          <p:nvPr>
            <p:ph type="body" sz="quarter" idx="4294967295"/>
          </p:nvPr>
        </p:nvSpPr>
        <p:spPr>
          <a:xfrm>
            <a:off x="360001" y="1023938"/>
            <a:ext cx="4475163" cy="3385542"/>
          </a:xfrm>
        </p:spPr>
        <p:txBody>
          <a:bodyPr/>
          <a:lstStyle/>
          <a:p>
            <a:pPr>
              <a:spcAft>
                <a:spcPts val="600"/>
              </a:spcAft>
            </a:pPr>
            <a:r>
              <a:rPr lang="en-US" noProof="0" dirty="0">
                <a:solidFill>
                  <a:srgbClr val="00E296"/>
                </a:solidFill>
              </a:rPr>
              <a:t>Why?</a:t>
            </a:r>
          </a:p>
          <a:p>
            <a:pPr>
              <a:spcAft>
                <a:spcPts val="600"/>
              </a:spcAft>
            </a:pPr>
            <a:r>
              <a:rPr lang="ko-KR" altLang="en-US" sz="1600" dirty="0"/>
              <a:t>악성 코드로부터 안전한 백업 저장소 구성</a:t>
            </a:r>
            <a:endParaRPr lang="en-US" altLang="ko-KR" sz="1600" dirty="0"/>
          </a:p>
          <a:p>
            <a:pPr>
              <a:spcAft>
                <a:spcPts val="600"/>
              </a:spcAft>
            </a:pPr>
            <a:r>
              <a:rPr lang="ko-KR" altLang="en-US" sz="1600" dirty="0"/>
              <a:t>올바르게 설정된 경우 </a:t>
            </a:r>
            <a:r>
              <a:rPr lang="en-US" altLang="ko-KR" sz="1600" dirty="0"/>
              <a:t>: </a:t>
            </a:r>
            <a:r>
              <a:rPr lang="ko-KR" altLang="en-US" sz="1600" dirty="0"/>
              <a:t>악의적인 내부자로 부터 보호</a:t>
            </a:r>
            <a:endParaRPr lang="en-US" altLang="ko-KR" sz="1600" dirty="0"/>
          </a:p>
          <a:p>
            <a:pPr>
              <a:spcAft>
                <a:spcPts val="600"/>
              </a:spcAft>
            </a:pPr>
            <a:endParaRPr lang="en-US" noProof="0" dirty="0"/>
          </a:p>
          <a:p>
            <a:pPr>
              <a:spcAft>
                <a:spcPts val="600"/>
              </a:spcAft>
            </a:pPr>
            <a:r>
              <a:rPr lang="en-US" noProof="0" dirty="0">
                <a:solidFill>
                  <a:srgbClr val="00E296"/>
                </a:solidFill>
              </a:rPr>
              <a:t>What</a:t>
            </a:r>
          </a:p>
          <a:p>
            <a:pPr>
              <a:spcAft>
                <a:spcPts val="600"/>
              </a:spcAft>
            </a:pPr>
            <a:r>
              <a:rPr lang="ko-KR" altLang="en-US" sz="1600" dirty="0"/>
              <a:t>백업 데이터 삭제 및 수정 방지</a:t>
            </a:r>
            <a:endParaRPr lang="en-US" sz="1600" dirty="0"/>
          </a:p>
          <a:p>
            <a:pPr>
              <a:spcAft>
                <a:spcPts val="600"/>
              </a:spcAft>
            </a:pPr>
            <a:endParaRPr lang="en-US" noProof="0" dirty="0"/>
          </a:p>
          <a:p>
            <a:pPr>
              <a:spcAft>
                <a:spcPts val="600"/>
              </a:spcAft>
            </a:pPr>
            <a:r>
              <a:rPr lang="en-US" noProof="0" dirty="0">
                <a:solidFill>
                  <a:srgbClr val="00E296"/>
                </a:solidFill>
              </a:rPr>
              <a:t>How</a:t>
            </a:r>
          </a:p>
          <a:p>
            <a:pPr>
              <a:spcAft>
                <a:spcPts val="600"/>
              </a:spcAft>
            </a:pPr>
            <a:r>
              <a:rPr lang="en-US" altLang="ko-KR" sz="1600" dirty="0"/>
              <a:t>Linux</a:t>
            </a:r>
            <a:r>
              <a:rPr lang="ko-KR" altLang="en-US" sz="1600" dirty="0"/>
              <a:t>의 </a:t>
            </a:r>
            <a:r>
              <a:rPr lang="en-US" altLang="ko-KR" sz="1600" dirty="0"/>
              <a:t>"immutable </a:t>
            </a:r>
            <a:r>
              <a:rPr lang="ko-KR" altLang="en-US" sz="1600" dirty="0"/>
              <a:t> 플래그</a:t>
            </a:r>
            <a:r>
              <a:rPr lang="en-US" altLang="ko-KR" sz="1600" dirty="0"/>
              <a:t>“ </a:t>
            </a:r>
            <a:r>
              <a:rPr lang="ko-KR" altLang="en-US" sz="1600" dirty="0"/>
              <a:t>연동</a:t>
            </a:r>
            <a:endParaRPr lang="en-US" noProof="0" dirty="0"/>
          </a:p>
        </p:txBody>
      </p:sp>
      <p:pic>
        <p:nvPicPr>
          <p:cNvPr id="6" name="Picture 5">
            <a:extLst>
              <a:ext uri="{FF2B5EF4-FFF2-40B4-BE49-F238E27FC236}">
                <a16:creationId xmlns:a16="http://schemas.microsoft.com/office/drawing/2014/main" id="{43E951D6-0D39-4D09-9C2B-1C4437E3A4D1}"/>
              </a:ext>
            </a:extLst>
          </p:cNvPr>
          <p:cNvPicPr>
            <a:picLocks noChangeAspect="1"/>
          </p:cNvPicPr>
          <p:nvPr/>
        </p:nvPicPr>
        <p:blipFill rotWithShape="1">
          <a:blip r:embed="rId3"/>
          <a:srcRect r="31840" b="52080"/>
          <a:stretch/>
        </p:blipFill>
        <p:spPr>
          <a:xfrm>
            <a:off x="3948654" y="3336622"/>
            <a:ext cx="4835347" cy="1511588"/>
          </a:xfrm>
          <a:prstGeom prst="rect">
            <a:avLst/>
          </a:prstGeom>
        </p:spPr>
      </p:pic>
      <p:sp>
        <p:nvSpPr>
          <p:cNvPr id="7" name="Rectangle 6">
            <a:extLst>
              <a:ext uri="{FF2B5EF4-FFF2-40B4-BE49-F238E27FC236}">
                <a16:creationId xmlns:a16="http://schemas.microsoft.com/office/drawing/2014/main" id="{5B9F0931-7AA9-40B5-92A4-C2158D6B1113}"/>
              </a:ext>
            </a:extLst>
          </p:cNvPr>
          <p:cNvSpPr/>
          <p:nvPr/>
        </p:nvSpPr>
        <p:spPr bwMode="auto">
          <a:xfrm>
            <a:off x="4160794" y="3913633"/>
            <a:ext cx="270663" cy="526694"/>
          </a:xfrm>
          <a:prstGeom prst="rect">
            <a:avLst/>
          </a:prstGeom>
          <a:noFill/>
          <a:ln w="38100">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de-AT" sz="1013">
              <a:gradFill>
                <a:gsLst>
                  <a:gs pos="0">
                    <a:srgbClr val="FFFFFF"/>
                  </a:gs>
                  <a:gs pos="100000">
                    <a:srgbClr val="FFFFFF"/>
                  </a:gs>
                </a:gsLst>
                <a:lin ang="5400000" scaled="0"/>
              </a:gradFill>
              <a:latin typeface="Tahoma"/>
              <a:ea typeface="Segoe UI" pitchFamily="34" charset="0"/>
              <a:cs typeface="Segoe UI" pitchFamily="34" charset="0"/>
            </a:endParaRPr>
          </a:p>
        </p:txBody>
      </p:sp>
      <p:pic>
        <p:nvPicPr>
          <p:cNvPr id="5" name="Picture 4">
            <a:extLst>
              <a:ext uri="{FF2B5EF4-FFF2-40B4-BE49-F238E27FC236}">
                <a16:creationId xmlns:a16="http://schemas.microsoft.com/office/drawing/2014/main" id="{568B9D5B-2162-4CD7-9CED-B1E3C5DB0032}"/>
              </a:ext>
            </a:extLst>
          </p:cNvPr>
          <p:cNvPicPr>
            <a:picLocks noChangeAspect="1"/>
          </p:cNvPicPr>
          <p:nvPr/>
        </p:nvPicPr>
        <p:blipFill rotWithShape="1">
          <a:blip r:embed="rId4"/>
          <a:srcRect b="23643"/>
          <a:stretch/>
        </p:blipFill>
        <p:spPr>
          <a:xfrm>
            <a:off x="4811848" y="833972"/>
            <a:ext cx="3972153" cy="2317255"/>
          </a:xfrm>
          <a:prstGeom prst="rect">
            <a:avLst/>
          </a:prstGeom>
        </p:spPr>
      </p:pic>
      <p:sp>
        <p:nvSpPr>
          <p:cNvPr id="8" name="Rectangle 7">
            <a:extLst>
              <a:ext uri="{FF2B5EF4-FFF2-40B4-BE49-F238E27FC236}">
                <a16:creationId xmlns:a16="http://schemas.microsoft.com/office/drawing/2014/main" id="{C9CE0F98-88A5-4887-822F-AB53215B3733}"/>
              </a:ext>
            </a:extLst>
          </p:cNvPr>
          <p:cNvSpPr/>
          <p:nvPr/>
        </p:nvSpPr>
        <p:spPr bwMode="auto">
          <a:xfrm>
            <a:off x="7277070" y="1382573"/>
            <a:ext cx="855878" cy="168249"/>
          </a:xfrm>
          <a:prstGeom prst="rect">
            <a:avLst/>
          </a:prstGeom>
          <a:noFill/>
          <a:ln w="28575">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de-AT" sz="1013">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9" name="Rectangle 8">
            <a:extLst>
              <a:ext uri="{FF2B5EF4-FFF2-40B4-BE49-F238E27FC236}">
                <a16:creationId xmlns:a16="http://schemas.microsoft.com/office/drawing/2014/main" id="{B742B33C-D96D-488D-A943-AC0F6209842B}"/>
              </a:ext>
            </a:extLst>
          </p:cNvPr>
          <p:cNvSpPr/>
          <p:nvPr/>
        </p:nvSpPr>
        <p:spPr bwMode="auto">
          <a:xfrm>
            <a:off x="4934986" y="2734668"/>
            <a:ext cx="2100681" cy="132892"/>
          </a:xfrm>
          <a:prstGeom prst="rect">
            <a:avLst/>
          </a:prstGeom>
          <a:noFill/>
          <a:ln w="28575">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de-AT" sz="1013">
              <a:gradFill>
                <a:gsLst>
                  <a:gs pos="0">
                    <a:srgbClr val="FFFFFF"/>
                  </a:gs>
                  <a:gs pos="100000">
                    <a:srgbClr val="FFFFFF"/>
                  </a:gs>
                </a:gsLst>
                <a:lin ang="5400000" scaled="0"/>
              </a:gradFill>
              <a:latin typeface="Tahoma"/>
              <a:ea typeface="Segoe UI" pitchFamily="34" charset="0"/>
              <a:cs typeface="Segoe UI" pitchFamily="34" charset="0"/>
            </a:endParaRPr>
          </a:p>
        </p:txBody>
      </p:sp>
    </p:spTree>
    <p:extLst>
      <p:ext uri="{BB962C8B-B14F-4D97-AF65-F5344CB8AC3E}">
        <p14:creationId xmlns:p14="http://schemas.microsoft.com/office/powerpoint/2010/main" val="6327393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4374D94-F312-8E40-95AB-C156E608433F}"/>
              </a:ext>
            </a:extLst>
          </p:cNvPr>
          <p:cNvSpPr txBox="1"/>
          <p:nvPr/>
        </p:nvSpPr>
        <p:spPr>
          <a:xfrm>
            <a:off x="4181361" y="1140103"/>
            <a:ext cx="4581511" cy="3127097"/>
          </a:xfrm>
          <a:prstGeom prst="rect">
            <a:avLst/>
          </a:prstGeom>
          <a:ln>
            <a:noFill/>
          </a:ln>
        </p:spPr>
        <p:txBody>
          <a:bodyPr wrap="square" lIns="91440" tIns="45720" rIns="91440" bIns="45720" rtlCol="0" anchor="t">
            <a:noAutofit/>
          </a:bodyPr>
          <a:lstStyle/>
          <a:p>
            <a:pPr marL="214308" indent="-214308" defTabSz="685766">
              <a:spcAft>
                <a:spcPts val="900"/>
              </a:spcAft>
              <a:buFont typeface="Arial" panose="020B0604020202020204" pitchFamily="34" charset="0"/>
              <a:buChar char="•"/>
              <a:defRPr/>
            </a:pPr>
            <a:r>
              <a:rPr lang="ko-KR" altLang="en-US" sz="2000" dirty="0">
                <a:solidFill>
                  <a:srgbClr val="FFFFFF"/>
                </a:solidFill>
              </a:rPr>
              <a:t>증가하는 사이버 위협 증가</a:t>
            </a:r>
            <a:endParaRPr lang="en-US" altLang="ko-KR" sz="2000" dirty="0">
              <a:solidFill>
                <a:srgbClr val="FFFFFF"/>
              </a:solidFill>
            </a:endParaRPr>
          </a:p>
          <a:p>
            <a:pPr marL="214308" indent="-214308" defTabSz="685766">
              <a:spcAft>
                <a:spcPts val="900"/>
              </a:spcAft>
              <a:buFont typeface="Arial" panose="020B0604020202020204" pitchFamily="34" charset="0"/>
              <a:buChar char="•"/>
              <a:defRPr/>
            </a:pPr>
            <a:endParaRPr lang="en-US" altLang="ko-KR" sz="2000" dirty="0">
              <a:solidFill>
                <a:srgbClr val="FFFFFF"/>
              </a:solidFill>
            </a:endParaRPr>
          </a:p>
          <a:p>
            <a:pPr marL="214308" indent="-214308" defTabSz="685766">
              <a:spcAft>
                <a:spcPts val="900"/>
              </a:spcAft>
              <a:buFont typeface="Arial" panose="020B0604020202020204" pitchFamily="34" charset="0"/>
              <a:buChar char="•"/>
              <a:defRPr/>
            </a:pPr>
            <a:r>
              <a:rPr lang="ko-KR" altLang="en-US" sz="2000" dirty="0">
                <a:solidFill>
                  <a:srgbClr val="FFFFFF"/>
                </a:solidFill>
              </a:rPr>
              <a:t>운영 스토리지를 </a:t>
            </a:r>
            <a:r>
              <a:rPr lang="ko-KR" altLang="en-US" sz="2000" dirty="0" err="1">
                <a:solidFill>
                  <a:srgbClr val="FFFFFF"/>
                </a:solidFill>
              </a:rPr>
              <a:t>타겟으로한</a:t>
            </a:r>
            <a:r>
              <a:rPr lang="ko-KR" altLang="en-US" sz="2000" dirty="0">
                <a:solidFill>
                  <a:srgbClr val="FFFFFF"/>
                </a:solidFill>
              </a:rPr>
              <a:t> </a:t>
            </a:r>
            <a:r>
              <a:rPr lang="ko-KR" altLang="en-US" sz="2000" dirty="0" err="1">
                <a:solidFill>
                  <a:srgbClr val="FFFFFF"/>
                </a:solidFill>
              </a:rPr>
              <a:t>멀웨어</a:t>
            </a:r>
            <a:r>
              <a:rPr lang="ko-KR" altLang="en-US" sz="2000" dirty="0">
                <a:solidFill>
                  <a:srgbClr val="FFFFFF"/>
                </a:solidFill>
              </a:rPr>
              <a:t> 및 </a:t>
            </a:r>
            <a:r>
              <a:rPr lang="ko-KR" altLang="en-US" sz="2000" dirty="0" err="1">
                <a:solidFill>
                  <a:srgbClr val="FFFFFF"/>
                </a:solidFill>
              </a:rPr>
              <a:t>랜섬웨어</a:t>
            </a:r>
            <a:endParaRPr lang="en-US" altLang="ko-KR" sz="2000" dirty="0">
              <a:solidFill>
                <a:srgbClr val="FFFFFF"/>
              </a:solidFill>
            </a:endParaRPr>
          </a:p>
          <a:p>
            <a:pPr marL="214308" indent="-214308" defTabSz="685766">
              <a:spcAft>
                <a:spcPts val="900"/>
              </a:spcAft>
              <a:buFont typeface="Arial" panose="020B0604020202020204" pitchFamily="34" charset="0"/>
              <a:buChar char="•"/>
              <a:defRPr/>
            </a:pPr>
            <a:endParaRPr lang="en-US" altLang="ko-KR" sz="2000" dirty="0">
              <a:solidFill>
                <a:srgbClr val="FFFFFF"/>
              </a:solidFill>
            </a:endParaRPr>
          </a:p>
          <a:p>
            <a:pPr marL="214308" indent="-214308" defTabSz="685766">
              <a:spcAft>
                <a:spcPts val="900"/>
              </a:spcAft>
              <a:buFont typeface="Arial" panose="020B0604020202020204" pitchFamily="34" charset="0"/>
              <a:buChar char="•"/>
              <a:defRPr/>
            </a:pPr>
            <a:r>
              <a:rPr lang="ko-KR" altLang="en-US" sz="2000" dirty="0">
                <a:solidFill>
                  <a:srgbClr val="FFFFFF"/>
                </a:solidFill>
              </a:rPr>
              <a:t>백업 데이터 안정성 검증 어려움</a:t>
            </a:r>
            <a:endParaRPr lang="en-US" sz="2000" dirty="0">
              <a:solidFill>
                <a:srgbClr val="FFFFFF"/>
              </a:solidFill>
              <a:latin typeface="Tahoma"/>
            </a:endParaRPr>
          </a:p>
        </p:txBody>
      </p:sp>
      <p:cxnSp>
        <p:nvCxnSpPr>
          <p:cNvPr id="15" name="Straight Connector 3">
            <a:extLst>
              <a:ext uri="{FF2B5EF4-FFF2-40B4-BE49-F238E27FC236}">
                <a16:creationId xmlns:a16="http://schemas.microsoft.com/office/drawing/2014/main" id="{5FDD88C8-6AB1-425D-9181-67A8BDD4CBE3}"/>
              </a:ext>
            </a:extLst>
          </p:cNvPr>
          <p:cNvCxnSpPr>
            <a:cxnSpLocks/>
          </p:cNvCxnSpPr>
          <p:nvPr/>
        </p:nvCxnSpPr>
        <p:spPr>
          <a:xfrm flipV="1">
            <a:off x="3954410" y="1264048"/>
            <a:ext cx="0" cy="1936352"/>
          </a:xfrm>
          <a:prstGeom prst="line">
            <a:avLst/>
          </a:prstGeom>
          <a:solidFill>
            <a:srgbClr val="00E296"/>
          </a:solidFill>
          <a:ln w="19050" cap="rnd">
            <a:gradFill flip="none" rotWithShape="1">
              <a:gsLst>
                <a:gs pos="0">
                  <a:srgbClr val="00E296">
                    <a:alpha val="0"/>
                  </a:srgbClr>
                </a:gs>
                <a:gs pos="79000">
                  <a:srgbClr val="00E296"/>
                </a:gs>
              </a:gsLst>
              <a:lin ang="5400000" scaled="0"/>
              <a:tileRect/>
            </a:gra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1E37113E-A567-42F6-83B0-41ABFFE4C029}"/>
              </a:ext>
            </a:extLst>
          </p:cNvPr>
          <p:cNvPicPr>
            <a:picLocks noChangeAspect="1"/>
          </p:cNvPicPr>
          <p:nvPr/>
        </p:nvPicPr>
        <p:blipFill>
          <a:blip r:embed="rId3"/>
          <a:srcRect/>
          <a:stretch/>
        </p:blipFill>
        <p:spPr>
          <a:xfrm>
            <a:off x="685887" y="700345"/>
            <a:ext cx="2545031" cy="3513079"/>
          </a:xfrm>
          <a:prstGeom prst="rect">
            <a:avLst/>
          </a:prstGeom>
        </p:spPr>
      </p:pic>
      <p:sp>
        <p:nvSpPr>
          <p:cNvPr id="6" name="Title 1">
            <a:extLst>
              <a:ext uri="{FF2B5EF4-FFF2-40B4-BE49-F238E27FC236}">
                <a16:creationId xmlns:a16="http://schemas.microsoft.com/office/drawing/2014/main" id="{2DBBFD90-D191-49F7-80C1-EDB51827AE89}"/>
              </a:ext>
            </a:extLst>
          </p:cNvPr>
          <p:cNvSpPr txBox="1">
            <a:spLocks/>
          </p:cNvSpPr>
          <p:nvPr/>
        </p:nvSpPr>
        <p:spPr>
          <a:xfrm>
            <a:off x="428210" y="106137"/>
            <a:ext cx="8784001" cy="553998"/>
          </a:xfrm>
          <a:prstGeom prst="rect">
            <a:avLst/>
          </a:prstGeom>
        </p:spPr>
        <p:txBody>
          <a:bodyPr/>
          <a:lstStyle>
            <a:lvl1pPr algn="l" defTabSz="914684" rtl="0" eaLnBrk="1" latinLnBrk="0" hangingPunct="1">
              <a:lnSpc>
                <a:spcPct val="100000"/>
              </a:lnSpc>
              <a:spcBef>
                <a:spcPct val="0"/>
              </a:spcBef>
              <a:buNone/>
              <a:defRPr lang="en-US" sz="4800" b="0" kern="1200" cap="none" spc="0" baseline="0" dirty="0" smtClean="0">
                <a:ln w="3175">
                  <a:noFill/>
                </a:ln>
                <a:solidFill>
                  <a:srgbClr val="93EB20"/>
                </a:solidFill>
                <a:effectLst/>
                <a:latin typeface="+mj-lt"/>
                <a:ea typeface="+mn-ea"/>
                <a:cs typeface="Arial" charset="0"/>
              </a:defRPr>
            </a:lvl1pPr>
          </a:lstStyle>
          <a:p>
            <a:r>
              <a:rPr lang="ko-KR" altLang="en-US" sz="3600" dirty="0"/>
              <a:t>고객이 가진 문제점들</a:t>
            </a:r>
            <a:endParaRPr lang="en-PH" sz="3600" dirty="0"/>
          </a:p>
        </p:txBody>
      </p:sp>
    </p:spTree>
    <p:extLst>
      <p:ext uri="{BB962C8B-B14F-4D97-AF65-F5344CB8AC3E}">
        <p14:creationId xmlns:p14="http://schemas.microsoft.com/office/powerpoint/2010/main" val="631604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E59E4B-D774-4BDF-9C2F-37C3CF47AD52}"/>
              </a:ext>
            </a:extLst>
          </p:cNvPr>
          <p:cNvSpPr txBox="1"/>
          <p:nvPr/>
        </p:nvSpPr>
        <p:spPr>
          <a:xfrm>
            <a:off x="5307745" y="909757"/>
            <a:ext cx="3637232" cy="3323987"/>
          </a:xfrm>
          <a:prstGeom prst="roundRect">
            <a:avLst>
              <a:gd name="adj" fmla="val 0"/>
            </a:avLst>
          </a:prstGeom>
          <a:ln>
            <a:noFill/>
          </a:ln>
        </p:spPr>
        <p:txBody>
          <a:bodyPr wrap="square" lIns="91440" tIns="45720" rIns="91440" bIns="45720" rtlCol="0" anchor="ctr">
            <a:spAutoFit/>
          </a:bodyPr>
          <a:lstStyle/>
          <a:p>
            <a:pPr defTabSz="685783">
              <a:defRPr/>
            </a:pPr>
            <a:r>
              <a:rPr lang="ko-KR" altLang="en-US" sz="1500" dirty="0">
                <a:solidFill>
                  <a:srgbClr val="FFFFFF"/>
                </a:solidFill>
              </a:rPr>
              <a:t>내장된 기능으로 </a:t>
            </a:r>
            <a:r>
              <a:rPr lang="ko-KR" altLang="en-US" sz="1500" dirty="0">
                <a:solidFill>
                  <a:srgbClr val="00E296"/>
                </a:solidFill>
              </a:rPr>
              <a:t>백업 데이터를 변경 불가능하게 설정</a:t>
            </a:r>
            <a:r>
              <a:rPr lang="ko-KR" altLang="en-US" sz="1500" dirty="0">
                <a:solidFill>
                  <a:srgbClr val="FFFFFF"/>
                </a:solidFill>
              </a:rPr>
              <a:t> 및 </a:t>
            </a:r>
            <a:r>
              <a:rPr lang="ko-KR" altLang="en-US" sz="1500" dirty="0">
                <a:solidFill>
                  <a:srgbClr val="00E296"/>
                </a:solidFill>
              </a:rPr>
              <a:t>안전한 저장소를 구성</a:t>
            </a:r>
            <a:r>
              <a:rPr lang="ko-KR" altLang="en-US" sz="1500" dirty="0">
                <a:solidFill>
                  <a:srgbClr val="FFFFFF"/>
                </a:solidFill>
              </a:rPr>
              <a:t>하고 </a:t>
            </a:r>
            <a:r>
              <a:rPr lang="ko-KR" altLang="en-US" sz="1500" dirty="0" err="1">
                <a:solidFill>
                  <a:srgbClr val="FFFFFF"/>
                </a:solidFill>
              </a:rPr>
              <a:t>멀웨어</a:t>
            </a:r>
            <a:r>
              <a:rPr lang="ko-KR" altLang="en-US" sz="1500" dirty="0">
                <a:solidFill>
                  <a:srgbClr val="FFFFFF"/>
                </a:solidFill>
              </a:rPr>
              <a:t> 및 악성 외부 공격으로부터 백업 데이터를 안전하게 유지하고 악성 암호화 및 삭제를 방지합니다</a:t>
            </a:r>
            <a:r>
              <a:rPr lang="en-US" altLang="ko-KR" sz="1500" dirty="0">
                <a:solidFill>
                  <a:srgbClr val="FFFFFF"/>
                </a:solidFill>
              </a:rPr>
              <a:t>.</a:t>
            </a:r>
          </a:p>
          <a:p>
            <a:pPr marL="214313" indent="-214313" defTabSz="685783">
              <a:spcAft>
                <a:spcPts val="900"/>
              </a:spcAft>
              <a:buFont typeface="Arial" panose="020B0604020202020204" pitchFamily="34" charset="0"/>
              <a:buChar char="•"/>
              <a:defRPr/>
            </a:pPr>
            <a:r>
              <a:rPr lang="en-US" altLang="ko-KR" sz="1500" dirty="0">
                <a:solidFill>
                  <a:schemeClr val="bg1"/>
                </a:solidFill>
              </a:rPr>
              <a:t>v11</a:t>
            </a:r>
            <a:r>
              <a:rPr lang="ko-KR" altLang="en-US" sz="1500" dirty="0">
                <a:solidFill>
                  <a:schemeClr val="bg1"/>
                </a:solidFill>
              </a:rPr>
              <a:t>에서 변경 불가능한 백업을 구성하여 삭제 또는 수정 방지</a:t>
            </a:r>
            <a:endParaRPr lang="en-US" altLang="ko-KR" sz="1500" dirty="0">
              <a:solidFill>
                <a:schemeClr val="bg1"/>
              </a:solidFill>
            </a:endParaRPr>
          </a:p>
          <a:p>
            <a:pPr marL="214313" indent="-214313" defTabSz="685783">
              <a:spcAft>
                <a:spcPts val="900"/>
              </a:spcAft>
              <a:buFont typeface="Arial" panose="020B0604020202020204" pitchFamily="34" charset="0"/>
              <a:buChar char="•"/>
              <a:defRPr/>
            </a:pPr>
            <a:r>
              <a:rPr lang="ko-KR" altLang="en-US" sz="1500" dirty="0">
                <a:solidFill>
                  <a:schemeClr val="bg1"/>
                </a:solidFill>
              </a:rPr>
              <a:t>지정된 보존 기간 동안 백업 및 사본을 안전하게 보관</a:t>
            </a:r>
            <a:endParaRPr lang="en-US" altLang="ko-KR" sz="1500" dirty="0">
              <a:solidFill>
                <a:schemeClr val="bg1"/>
              </a:solidFill>
            </a:endParaRPr>
          </a:p>
          <a:p>
            <a:pPr marL="214313" indent="-214313" defTabSz="685783">
              <a:spcAft>
                <a:spcPts val="900"/>
              </a:spcAft>
              <a:buFont typeface="Arial" panose="020B0604020202020204" pitchFamily="34" charset="0"/>
              <a:buChar char="•"/>
              <a:defRPr/>
            </a:pPr>
            <a:r>
              <a:rPr lang="en-US" altLang="ko-KR" sz="1500" dirty="0">
                <a:solidFill>
                  <a:schemeClr val="bg1"/>
                </a:solidFill>
              </a:rPr>
              <a:t>XFS </a:t>
            </a:r>
            <a:r>
              <a:rPr lang="ko-KR" altLang="en-US" sz="1500" dirty="0">
                <a:solidFill>
                  <a:schemeClr val="bg1"/>
                </a:solidFill>
              </a:rPr>
              <a:t>고속 블록 복제를 사용하여 스토리지 사용량을 줄이고 스토리지에 제조사에 제약 받지 않음</a:t>
            </a:r>
            <a:endParaRPr lang="en-US" sz="1500" dirty="0">
              <a:solidFill>
                <a:schemeClr val="bg1"/>
              </a:solidFill>
              <a:ea typeface="Tahoma"/>
              <a:cs typeface="Tahoma"/>
            </a:endParaRPr>
          </a:p>
        </p:txBody>
      </p:sp>
      <p:sp>
        <p:nvSpPr>
          <p:cNvPr id="9" name="Rectangle: Rounded Corners 8">
            <a:extLst>
              <a:ext uri="{FF2B5EF4-FFF2-40B4-BE49-F238E27FC236}">
                <a16:creationId xmlns:a16="http://schemas.microsoft.com/office/drawing/2014/main" id="{0D0EF672-0D8B-41C6-8E30-B4305706FDE7}"/>
              </a:ext>
            </a:extLst>
          </p:cNvPr>
          <p:cNvSpPr/>
          <p:nvPr/>
        </p:nvSpPr>
        <p:spPr bwMode="auto">
          <a:xfrm>
            <a:off x="3400645" y="1833733"/>
            <a:ext cx="1577678" cy="65787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r" defTabSz="685574" fontAlgn="base">
              <a:spcBef>
                <a:spcPct val="0"/>
              </a:spcBef>
              <a:spcAft>
                <a:spcPct val="0"/>
              </a:spcAft>
            </a:pPr>
            <a:r>
              <a:rPr lang="en-US" sz="1800" dirty="0">
                <a:solidFill>
                  <a:srgbClr val="00E296"/>
                </a:solidFill>
                <a:latin typeface="+mj-lt"/>
                <a:ea typeface="Segoe UI" pitchFamily="34" charset="0"/>
                <a:cs typeface="Segoe UI" pitchFamily="34" charset="0"/>
              </a:rPr>
              <a:t>Key capabilities</a:t>
            </a:r>
          </a:p>
        </p:txBody>
      </p:sp>
      <p:pic>
        <p:nvPicPr>
          <p:cNvPr id="22" name="Picture 21">
            <a:extLst>
              <a:ext uri="{FF2B5EF4-FFF2-40B4-BE49-F238E27FC236}">
                <a16:creationId xmlns:a16="http://schemas.microsoft.com/office/drawing/2014/main" id="{E3832200-495F-47F2-AA9D-1AE5EB63B0D5}"/>
              </a:ext>
            </a:extLst>
          </p:cNvPr>
          <p:cNvPicPr>
            <a:picLocks noChangeAspect="1"/>
          </p:cNvPicPr>
          <p:nvPr/>
        </p:nvPicPr>
        <p:blipFill>
          <a:blip r:embed="rId3"/>
          <a:srcRect/>
          <a:stretch/>
        </p:blipFill>
        <p:spPr>
          <a:xfrm>
            <a:off x="675000" y="921000"/>
            <a:ext cx="2545031" cy="3513079"/>
          </a:xfrm>
          <a:prstGeom prst="rect">
            <a:avLst/>
          </a:prstGeom>
        </p:spPr>
      </p:pic>
      <p:cxnSp>
        <p:nvCxnSpPr>
          <p:cNvPr id="12" name="Straight Connector 3">
            <a:extLst>
              <a:ext uri="{FF2B5EF4-FFF2-40B4-BE49-F238E27FC236}">
                <a16:creationId xmlns:a16="http://schemas.microsoft.com/office/drawing/2014/main" id="{B1A46204-4CC7-4E46-8F75-1760E32A3053}"/>
              </a:ext>
            </a:extLst>
          </p:cNvPr>
          <p:cNvCxnSpPr>
            <a:cxnSpLocks/>
          </p:cNvCxnSpPr>
          <p:nvPr/>
        </p:nvCxnSpPr>
        <p:spPr>
          <a:xfrm flipV="1">
            <a:off x="5158937" y="921000"/>
            <a:ext cx="0" cy="3612259"/>
          </a:xfrm>
          <a:prstGeom prst="line">
            <a:avLst/>
          </a:prstGeom>
          <a:solidFill>
            <a:srgbClr val="00E296"/>
          </a:solidFill>
          <a:ln w="19050" cap="rnd">
            <a:gradFill flip="none" rotWithShape="1">
              <a:gsLst>
                <a:gs pos="0">
                  <a:srgbClr val="00E296">
                    <a:alpha val="0"/>
                  </a:srgbClr>
                </a:gs>
                <a:gs pos="100000">
                  <a:srgbClr val="00E296"/>
                </a:gs>
              </a:gsLst>
              <a:lin ang="5400000" scaled="0"/>
              <a:tileRect/>
            </a:gra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7" name="Rectangle 26">
            <a:hlinkClick r:id="" action="ppaction://noaction"/>
            <a:extLst>
              <a:ext uri="{FF2B5EF4-FFF2-40B4-BE49-F238E27FC236}">
                <a16:creationId xmlns:a16="http://schemas.microsoft.com/office/drawing/2014/main" id="{8C96274F-ED7F-4A3B-B625-FCA30E32C887}"/>
              </a:ext>
            </a:extLst>
          </p:cNvPr>
          <p:cNvSpPr/>
          <p:nvPr/>
        </p:nvSpPr>
        <p:spPr bwMode="auto">
          <a:xfrm>
            <a:off x="0" y="4653117"/>
            <a:ext cx="2330596" cy="49038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200">
                <a:solidFill>
                  <a:srgbClr val="288782"/>
                </a:solidFill>
                <a:latin typeface="+mj-lt"/>
                <a:ea typeface="Segoe UI" pitchFamily="34" charset="0"/>
                <a:cs typeface="Segoe UI" pitchFamily="34" charset="0"/>
              </a:rPr>
              <a:t>Veeam CDP</a:t>
            </a:r>
          </a:p>
        </p:txBody>
      </p:sp>
      <p:sp>
        <p:nvSpPr>
          <p:cNvPr id="28" name="Rectangle 27">
            <a:hlinkClick r:id="" action="ppaction://noaction"/>
            <a:extLst>
              <a:ext uri="{FF2B5EF4-FFF2-40B4-BE49-F238E27FC236}">
                <a16:creationId xmlns:a16="http://schemas.microsoft.com/office/drawing/2014/main" id="{441FB8FC-8266-49E9-A67A-8B7260B0A847}"/>
              </a:ext>
            </a:extLst>
          </p:cNvPr>
          <p:cNvSpPr/>
          <p:nvPr/>
        </p:nvSpPr>
        <p:spPr bwMode="auto">
          <a:xfrm>
            <a:off x="1668556" y="4653117"/>
            <a:ext cx="2501014" cy="49038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200">
                <a:solidFill>
                  <a:srgbClr val="00E296"/>
                </a:solidFill>
                <a:ea typeface="Segoe UI" pitchFamily="34" charset="0"/>
                <a:cs typeface="Segoe UI" pitchFamily="34" charset="0"/>
              </a:rPr>
              <a:t>Hardened Linux Repository</a:t>
            </a:r>
          </a:p>
        </p:txBody>
      </p:sp>
      <p:sp>
        <p:nvSpPr>
          <p:cNvPr id="29" name="Rectangle 28">
            <a:hlinkClick r:id="rId4" action="ppaction://hlinksldjump"/>
            <a:extLst>
              <a:ext uri="{FF2B5EF4-FFF2-40B4-BE49-F238E27FC236}">
                <a16:creationId xmlns:a16="http://schemas.microsoft.com/office/drawing/2014/main" id="{683C2757-D621-465C-BE66-985FEC51E493}"/>
              </a:ext>
            </a:extLst>
          </p:cNvPr>
          <p:cNvSpPr/>
          <p:nvPr/>
        </p:nvSpPr>
        <p:spPr bwMode="auto">
          <a:xfrm>
            <a:off x="3895720" y="4653117"/>
            <a:ext cx="1563487" cy="49038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200">
                <a:solidFill>
                  <a:srgbClr val="288782"/>
                </a:solidFill>
                <a:ea typeface="Segoe UI" pitchFamily="34" charset="0"/>
                <a:cs typeface="Segoe UI" pitchFamily="34" charset="0"/>
              </a:rPr>
              <a:t>Archive-to-cloud</a:t>
            </a:r>
            <a:endParaRPr lang="en-US" sz="1200">
              <a:solidFill>
                <a:srgbClr val="288782"/>
              </a:solidFill>
              <a:latin typeface="+mj-lt"/>
              <a:ea typeface="Segoe UI" pitchFamily="34" charset="0"/>
              <a:cs typeface="Segoe UI" pitchFamily="34" charset="0"/>
            </a:endParaRPr>
          </a:p>
        </p:txBody>
      </p:sp>
      <p:sp>
        <p:nvSpPr>
          <p:cNvPr id="30" name="Rectangle 29">
            <a:hlinkClick r:id="" action="ppaction://noaction"/>
            <a:extLst>
              <a:ext uri="{FF2B5EF4-FFF2-40B4-BE49-F238E27FC236}">
                <a16:creationId xmlns:a16="http://schemas.microsoft.com/office/drawing/2014/main" id="{FEE542C1-952C-4347-B191-BF8D68A507C8}"/>
              </a:ext>
            </a:extLst>
          </p:cNvPr>
          <p:cNvSpPr/>
          <p:nvPr/>
        </p:nvSpPr>
        <p:spPr bwMode="auto">
          <a:xfrm>
            <a:off x="5562874" y="4653116"/>
            <a:ext cx="1563487" cy="49038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200">
                <a:solidFill>
                  <a:srgbClr val="288782"/>
                </a:solidFill>
                <a:ea typeface="Segoe UI" pitchFamily="34" charset="0"/>
                <a:cs typeface="Segoe UI" pitchFamily="34" charset="0"/>
              </a:rPr>
              <a:t>Instant Recovery</a:t>
            </a:r>
            <a:endParaRPr lang="en-US" sz="1200">
              <a:solidFill>
                <a:srgbClr val="288782"/>
              </a:solidFill>
              <a:latin typeface="+mj-lt"/>
              <a:ea typeface="Segoe UI" pitchFamily="34" charset="0"/>
              <a:cs typeface="Segoe UI" pitchFamily="34" charset="0"/>
            </a:endParaRPr>
          </a:p>
        </p:txBody>
      </p:sp>
      <p:sp>
        <p:nvSpPr>
          <p:cNvPr id="31" name="Rectangle 30">
            <a:hlinkClick r:id="rId5" action="ppaction://hlinksldjump"/>
            <a:extLst>
              <a:ext uri="{FF2B5EF4-FFF2-40B4-BE49-F238E27FC236}">
                <a16:creationId xmlns:a16="http://schemas.microsoft.com/office/drawing/2014/main" id="{2FD094F2-70E1-4C69-AC87-6A489538EF40}"/>
              </a:ext>
            </a:extLst>
          </p:cNvPr>
          <p:cNvSpPr/>
          <p:nvPr/>
        </p:nvSpPr>
        <p:spPr bwMode="auto">
          <a:xfrm>
            <a:off x="7282167" y="4653117"/>
            <a:ext cx="1563487" cy="49038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1200">
                <a:solidFill>
                  <a:srgbClr val="288782"/>
                </a:solidFill>
                <a:ea typeface="Segoe UI" pitchFamily="34" charset="0"/>
                <a:cs typeface="Segoe UI" pitchFamily="34" charset="0"/>
              </a:rPr>
              <a:t>BaaS &amp; DRaaS</a:t>
            </a:r>
            <a:endParaRPr lang="en-US" sz="1200">
              <a:solidFill>
                <a:srgbClr val="288782"/>
              </a:solidFill>
              <a:latin typeface="+mj-lt"/>
              <a:ea typeface="Segoe UI" pitchFamily="34" charset="0"/>
              <a:cs typeface="Segoe UI" pitchFamily="34" charset="0"/>
            </a:endParaRPr>
          </a:p>
        </p:txBody>
      </p:sp>
      <p:sp>
        <p:nvSpPr>
          <p:cNvPr id="14" name="Title 1">
            <a:extLst>
              <a:ext uri="{FF2B5EF4-FFF2-40B4-BE49-F238E27FC236}">
                <a16:creationId xmlns:a16="http://schemas.microsoft.com/office/drawing/2014/main" id="{7F6B80F5-0BB1-49A7-A912-D12AFC6A22B2}"/>
              </a:ext>
            </a:extLst>
          </p:cNvPr>
          <p:cNvSpPr txBox="1">
            <a:spLocks/>
          </p:cNvSpPr>
          <p:nvPr/>
        </p:nvSpPr>
        <p:spPr>
          <a:xfrm>
            <a:off x="428210" y="106137"/>
            <a:ext cx="8784001" cy="553998"/>
          </a:xfrm>
          <a:prstGeom prst="rect">
            <a:avLst/>
          </a:prstGeom>
        </p:spPr>
        <p:txBody>
          <a:bodyPr/>
          <a:lstStyle>
            <a:lvl1pPr algn="l" defTabSz="914684" rtl="0" eaLnBrk="1" latinLnBrk="0" hangingPunct="1">
              <a:lnSpc>
                <a:spcPct val="100000"/>
              </a:lnSpc>
              <a:spcBef>
                <a:spcPct val="0"/>
              </a:spcBef>
              <a:buNone/>
              <a:defRPr lang="en-US" sz="4800" b="0" kern="1200" cap="none" spc="0" baseline="0" dirty="0" smtClean="0">
                <a:ln w="3175">
                  <a:noFill/>
                </a:ln>
                <a:solidFill>
                  <a:srgbClr val="93EB20"/>
                </a:solidFill>
                <a:effectLst/>
                <a:latin typeface="+mj-lt"/>
                <a:ea typeface="+mn-ea"/>
                <a:cs typeface="Arial" charset="0"/>
              </a:defRPr>
            </a:lvl1pPr>
          </a:lstStyle>
          <a:p>
            <a:r>
              <a:rPr lang="en-PH" sz="3600" dirty="0"/>
              <a:t>Veeam </a:t>
            </a:r>
            <a:r>
              <a:rPr lang="ko-KR" altLang="en-US" sz="3600" dirty="0"/>
              <a:t>판매 전략</a:t>
            </a:r>
            <a:endParaRPr lang="en-PH" sz="3600" dirty="0"/>
          </a:p>
        </p:txBody>
      </p:sp>
    </p:spTree>
    <p:extLst>
      <p:ext uri="{BB962C8B-B14F-4D97-AF65-F5344CB8AC3E}">
        <p14:creationId xmlns:p14="http://schemas.microsoft.com/office/powerpoint/2010/main" val="3681008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579BCFD-5809-4164-91A9-C96C0D29DC6A}"/>
              </a:ext>
            </a:extLst>
          </p:cNvPr>
          <p:cNvSpPr txBox="1"/>
          <p:nvPr/>
        </p:nvSpPr>
        <p:spPr>
          <a:xfrm>
            <a:off x="700896" y="2882866"/>
            <a:ext cx="444352" cy="261610"/>
          </a:xfrm>
          <a:prstGeom prst="rect">
            <a:avLst/>
          </a:prstGeom>
        </p:spPr>
        <p:txBody>
          <a:bodyPr wrap="none" rtlCol="0" anchor="ctr">
            <a:spAutoFit/>
          </a:bodyPr>
          <a:lstStyle/>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DAS</a:t>
            </a:r>
            <a:endParaRPr lang="en-US" sz="12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48835235-CABA-4187-83E4-EE1E03E1FB25}"/>
              </a:ext>
            </a:extLst>
          </p:cNvPr>
          <p:cNvSpPr txBox="1"/>
          <p:nvPr/>
        </p:nvSpPr>
        <p:spPr>
          <a:xfrm>
            <a:off x="1698217" y="2866238"/>
            <a:ext cx="442750" cy="261610"/>
          </a:xfrm>
          <a:prstGeom prst="rect">
            <a:avLst/>
          </a:prstGeom>
        </p:spPr>
        <p:txBody>
          <a:bodyPr wrap="none" rtlCol="0" anchor="ctr">
            <a:spAutoFit/>
          </a:bodyPr>
          <a:lstStyle/>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NAS</a:t>
            </a:r>
            <a:endParaRPr lang="en-US" sz="12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4ED80AFC-7E31-421E-A4F5-F40EB6B189C1}"/>
              </a:ext>
            </a:extLst>
          </p:cNvPr>
          <p:cNvSpPr txBox="1"/>
          <p:nvPr/>
        </p:nvSpPr>
        <p:spPr>
          <a:xfrm>
            <a:off x="529110" y="3693600"/>
            <a:ext cx="771365" cy="430887"/>
          </a:xfrm>
          <a:prstGeom prst="rect">
            <a:avLst/>
          </a:prstGeom>
        </p:spPr>
        <p:txBody>
          <a:bodyPr wrap="none" rtlCol="0" anchor="t">
            <a:spAutoFit/>
          </a:bodyPr>
          <a:lstStyle/>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Dedupe</a:t>
            </a:r>
            <a:b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b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appliance</a:t>
            </a:r>
          </a:p>
        </p:txBody>
      </p:sp>
      <p:sp>
        <p:nvSpPr>
          <p:cNvPr id="17" name="Rectangle 16">
            <a:extLst>
              <a:ext uri="{FF2B5EF4-FFF2-40B4-BE49-F238E27FC236}">
                <a16:creationId xmlns:a16="http://schemas.microsoft.com/office/drawing/2014/main" id="{A08DA594-19F5-4433-9FF1-1951796A2201}"/>
              </a:ext>
            </a:extLst>
          </p:cNvPr>
          <p:cNvSpPr/>
          <p:nvPr/>
        </p:nvSpPr>
        <p:spPr bwMode="auto">
          <a:xfrm>
            <a:off x="360000" y="1661931"/>
            <a:ext cx="2206972" cy="3070823"/>
          </a:xfrm>
          <a:prstGeom prst="rect">
            <a:avLst/>
          </a:prstGeom>
          <a:noFill/>
          <a:ln w="1905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26" fontAlgn="base">
              <a:spcBef>
                <a:spcPct val="0"/>
              </a:spcBef>
              <a:spcAft>
                <a:spcPct val="0"/>
              </a:spcAft>
              <a:defRPr/>
            </a:pPr>
            <a:endParaRPr lang="en-US" sz="1013">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7320B088-BC03-4665-BB77-BE7AEA460410}"/>
              </a:ext>
            </a:extLst>
          </p:cNvPr>
          <p:cNvSpPr txBox="1"/>
          <p:nvPr/>
        </p:nvSpPr>
        <p:spPr>
          <a:xfrm>
            <a:off x="1015405" y="1523432"/>
            <a:ext cx="1463538" cy="276999"/>
          </a:xfrm>
          <a:prstGeom prst="rect">
            <a:avLst/>
          </a:prstGeom>
          <a:solidFill>
            <a:srgbClr val="003738"/>
          </a:solidFill>
        </p:spPr>
        <p:txBody>
          <a:bodyPr wrap="square" rtlCol="0" anchor="ctr">
            <a:spAutoFit/>
          </a:bodyPr>
          <a:lstStyle/>
          <a:p>
            <a:pPr algn="ctr" defTabSz="685594">
              <a:defRPr/>
            </a:pPr>
            <a:r>
              <a:rPr lang="en-US" sz="1200">
                <a:solidFill>
                  <a:schemeClr val="bg1"/>
                </a:solidFill>
                <a:latin typeface="Tahoma" panose="020B0604030504040204" pitchFamily="34" charset="0"/>
                <a:ea typeface="Tahoma" panose="020B0604030504040204" pitchFamily="34" charset="0"/>
                <a:cs typeface="Tahoma" panose="020B0604030504040204" pitchFamily="34" charset="0"/>
              </a:rPr>
              <a:t>Performance tier</a:t>
            </a:r>
          </a:p>
        </p:txBody>
      </p:sp>
      <p:sp>
        <p:nvSpPr>
          <p:cNvPr id="23" name="Isosceles Triangle 22">
            <a:extLst>
              <a:ext uri="{FF2B5EF4-FFF2-40B4-BE49-F238E27FC236}">
                <a16:creationId xmlns:a16="http://schemas.microsoft.com/office/drawing/2014/main" id="{6A2593F5-1127-49DD-ABD1-B9D5C358E482}"/>
              </a:ext>
            </a:extLst>
          </p:cNvPr>
          <p:cNvSpPr/>
          <p:nvPr/>
        </p:nvSpPr>
        <p:spPr bwMode="auto">
          <a:xfrm>
            <a:off x="2440171" y="1402446"/>
            <a:ext cx="2721576" cy="429422"/>
          </a:xfrm>
          <a:prstGeom prst="triangle">
            <a:avLst>
              <a:gd name="adj" fmla="val 50102"/>
            </a:avLst>
          </a:prstGeom>
          <a:gradFill>
            <a:gsLst>
              <a:gs pos="0">
                <a:srgbClr val="43FFC0"/>
              </a:gs>
              <a:gs pos="100000">
                <a:schemeClr val="tx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26" fontAlgn="base">
              <a:spcBef>
                <a:spcPct val="0"/>
              </a:spcBef>
              <a:spcAft>
                <a:spcPct val="0"/>
              </a:spcAft>
              <a:defRPr/>
            </a:pPr>
            <a:endParaRPr lang="en-US" sz="1013">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pic>
        <p:nvPicPr>
          <p:cNvPr id="41" name="Graphic 40">
            <a:extLst>
              <a:ext uri="{FF2B5EF4-FFF2-40B4-BE49-F238E27FC236}">
                <a16:creationId xmlns:a16="http://schemas.microsoft.com/office/drawing/2014/main" id="{A3A483BB-0652-422D-A080-92ACB2D04B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678" y="2329928"/>
            <a:ext cx="402786" cy="503483"/>
          </a:xfrm>
          <a:prstGeom prst="rect">
            <a:avLst/>
          </a:prstGeom>
        </p:spPr>
      </p:pic>
      <p:pic>
        <p:nvPicPr>
          <p:cNvPr id="46" name="Graphic 45">
            <a:extLst>
              <a:ext uri="{FF2B5EF4-FFF2-40B4-BE49-F238E27FC236}">
                <a16:creationId xmlns:a16="http://schemas.microsoft.com/office/drawing/2014/main" id="{E28B9E91-29C5-4F92-B6C1-DC3C1FB494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06579" y="2347890"/>
            <a:ext cx="426024" cy="426024"/>
          </a:xfrm>
          <a:prstGeom prst="rect">
            <a:avLst/>
          </a:prstGeom>
        </p:spPr>
      </p:pic>
      <p:pic>
        <p:nvPicPr>
          <p:cNvPr id="48" name="Graphic 47">
            <a:extLst>
              <a:ext uri="{FF2B5EF4-FFF2-40B4-BE49-F238E27FC236}">
                <a16:creationId xmlns:a16="http://schemas.microsoft.com/office/drawing/2014/main" id="{BE869B0F-503F-44FE-9665-8B208E3E95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2073" y="3405379"/>
            <a:ext cx="736163" cy="202445"/>
          </a:xfrm>
          <a:prstGeom prst="rect">
            <a:avLst/>
          </a:prstGeom>
        </p:spPr>
      </p:pic>
      <p:sp>
        <p:nvSpPr>
          <p:cNvPr id="39" name="TextBox 38">
            <a:extLst>
              <a:ext uri="{FF2B5EF4-FFF2-40B4-BE49-F238E27FC236}">
                <a16:creationId xmlns:a16="http://schemas.microsoft.com/office/drawing/2014/main" id="{ED450F65-8628-4E06-B588-CDC682BA1E46}"/>
              </a:ext>
            </a:extLst>
          </p:cNvPr>
          <p:cNvSpPr txBox="1"/>
          <p:nvPr/>
        </p:nvSpPr>
        <p:spPr>
          <a:xfrm>
            <a:off x="3102580" y="3256824"/>
            <a:ext cx="1485158" cy="938719"/>
          </a:xfrm>
          <a:prstGeom prst="rect">
            <a:avLst/>
          </a:prstGeom>
        </p:spPr>
        <p:txBody>
          <a:bodyPr wrap="square" rtlCol="0" anchor="ctr">
            <a:spAutoFit/>
          </a:bodyPr>
          <a:lstStyle/>
          <a:p>
            <a:pPr marL="171399" indent="-171399" defTabSz="685594">
              <a:buFont typeface="Arial" panose="020B0604020202020204" pitchFamily="34" charset="0"/>
              <a:buChar char="•"/>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Policy-based</a:t>
            </a:r>
          </a:p>
          <a:p>
            <a:pPr marL="171399" indent="-171399" defTabSz="685594">
              <a:buFont typeface="Arial" panose="020B0604020202020204" pitchFamily="34" charset="0"/>
              <a:buChar char="•"/>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Transparent</a:t>
            </a:r>
          </a:p>
          <a:p>
            <a:pPr marL="171399" indent="-171399" defTabSz="685594">
              <a:buFont typeface="Arial" panose="020B0604020202020204" pitchFamily="34" charset="0"/>
              <a:buChar char="•"/>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Space efficient</a:t>
            </a:r>
          </a:p>
          <a:p>
            <a:pPr marL="171399" indent="-171399" defTabSz="685594">
              <a:buFont typeface="Arial" panose="020B0604020202020204" pitchFamily="34" charset="0"/>
              <a:buChar char="•"/>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Self-sufficient</a:t>
            </a:r>
          </a:p>
          <a:p>
            <a:pPr marL="171399" indent="-171399" defTabSz="685594">
              <a:buFont typeface="Arial" panose="020B0604020202020204" pitchFamily="34" charset="0"/>
              <a:buChar char="•"/>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No extra costs</a:t>
            </a:r>
          </a:p>
        </p:txBody>
      </p:sp>
      <p:sp>
        <p:nvSpPr>
          <p:cNvPr id="19" name="Rectangle 18">
            <a:extLst>
              <a:ext uri="{FF2B5EF4-FFF2-40B4-BE49-F238E27FC236}">
                <a16:creationId xmlns:a16="http://schemas.microsoft.com/office/drawing/2014/main" id="{665889A7-6E9A-4A40-9953-D965CB2E2D5D}"/>
              </a:ext>
            </a:extLst>
          </p:cNvPr>
          <p:cNvSpPr/>
          <p:nvPr/>
        </p:nvSpPr>
        <p:spPr bwMode="auto">
          <a:xfrm>
            <a:off x="5089985" y="1647943"/>
            <a:ext cx="2463341" cy="3085973"/>
          </a:xfrm>
          <a:prstGeom prst="rect">
            <a:avLst/>
          </a:prstGeom>
          <a:noFill/>
          <a:ln w="1905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26" fontAlgn="base">
              <a:spcBef>
                <a:spcPct val="0"/>
              </a:spcBef>
              <a:spcAft>
                <a:spcPct val="0"/>
              </a:spcAft>
              <a:defRPr/>
            </a:pPr>
            <a:endParaRPr lang="en-US" sz="1013">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68FB91C0-CE91-45F7-B904-2268DF89B691}"/>
              </a:ext>
            </a:extLst>
          </p:cNvPr>
          <p:cNvSpPr txBox="1"/>
          <p:nvPr/>
        </p:nvSpPr>
        <p:spPr>
          <a:xfrm>
            <a:off x="5937793" y="1505381"/>
            <a:ext cx="1146469" cy="276999"/>
          </a:xfrm>
          <a:prstGeom prst="rect">
            <a:avLst/>
          </a:prstGeom>
          <a:solidFill>
            <a:srgbClr val="003738"/>
          </a:solidFill>
        </p:spPr>
        <p:txBody>
          <a:bodyPr wrap="square" rtlCol="0" anchor="ctr">
            <a:spAutoFit/>
          </a:bodyPr>
          <a:lstStyle/>
          <a:p>
            <a:pPr algn="ctr" defTabSz="685594">
              <a:defRPr/>
            </a:pPr>
            <a:r>
              <a:rPr lang="en-US" sz="1200">
                <a:solidFill>
                  <a:schemeClr val="bg1"/>
                </a:solidFill>
                <a:latin typeface="Tahoma" panose="020B0604030504040204" pitchFamily="34" charset="0"/>
                <a:ea typeface="Tahoma" panose="020B0604030504040204" pitchFamily="34" charset="0"/>
                <a:cs typeface="Tahoma" panose="020B0604030504040204" pitchFamily="34" charset="0"/>
              </a:rPr>
              <a:t>Capacity tier</a:t>
            </a:r>
          </a:p>
        </p:txBody>
      </p:sp>
      <p:cxnSp>
        <p:nvCxnSpPr>
          <p:cNvPr id="22" name="Straight Arrow Connector 21">
            <a:extLst>
              <a:ext uri="{FF2B5EF4-FFF2-40B4-BE49-F238E27FC236}">
                <a16:creationId xmlns:a16="http://schemas.microsoft.com/office/drawing/2014/main" id="{54C07890-B545-437B-AD3A-646AB5670523}"/>
              </a:ext>
            </a:extLst>
          </p:cNvPr>
          <p:cNvCxnSpPr>
            <a:cxnSpLocks/>
          </p:cNvCxnSpPr>
          <p:nvPr/>
        </p:nvCxnSpPr>
        <p:spPr>
          <a:xfrm>
            <a:off x="2686882" y="3146048"/>
            <a:ext cx="2213487" cy="0"/>
          </a:xfrm>
          <a:prstGeom prst="straightConnector1">
            <a:avLst/>
          </a:prstGeom>
          <a:ln w="12700">
            <a:solidFill>
              <a:srgbClr val="00E296"/>
            </a:solidFill>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CBCD975-CBBE-48BB-8E65-8CC4BB1198B4}"/>
              </a:ext>
            </a:extLst>
          </p:cNvPr>
          <p:cNvSpPr txBox="1"/>
          <p:nvPr/>
        </p:nvSpPr>
        <p:spPr>
          <a:xfrm>
            <a:off x="5166411" y="3252737"/>
            <a:ext cx="1146469" cy="430887"/>
          </a:xfrm>
          <a:prstGeom prst="rect">
            <a:avLst/>
          </a:prstGeom>
        </p:spPr>
        <p:txBody>
          <a:bodyPr wrap="none" rtlCol="0" anchor="ctr">
            <a:spAutoFit/>
          </a:bodyPr>
          <a:lstStyle/>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Microsoft Azure</a:t>
            </a:r>
            <a:b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b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Blob Storage</a:t>
            </a:r>
          </a:p>
        </p:txBody>
      </p:sp>
      <p:sp>
        <p:nvSpPr>
          <p:cNvPr id="38" name="TextBox 37">
            <a:extLst>
              <a:ext uri="{FF2B5EF4-FFF2-40B4-BE49-F238E27FC236}">
                <a16:creationId xmlns:a16="http://schemas.microsoft.com/office/drawing/2014/main" id="{C4B8784A-B36A-4A51-A6CC-A7CEBFCDB741}"/>
              </a:ext>
            </a:extLst>
          </p:cNvPr>
          <p:cNvSpPr txBox="1"/>
          <p:nvPr/>
        </p:nvSpPr>
        <p:spPr>
          <a:xfrm>
            <a:off x="2936168" y="2532391"/>
            <a:ext cx="1656031" cy="523220"/>
          </a:xfrm>
          <a:prstGeom prst="rect">
            <a:avLst/>
          </a:prstGeom>
        </p:spPr>
        <p:txBody>
          <a:bodyPr wrap="none" rtlCol="0" anchor="ctr">
            <a:spAutoFit/>
          </a:bodyPr>
          <a:lstStyle/>
          <a:p>
            <a:pPr algn="ctr" defTabSz="685594">
              <a:defRPr/>
            </a:pPr>
            <a:r>
              <a:rPr lang="en-US" sz="14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Immutability</a:t>
            </a:r>
            <a:br>
              <a:rPr lang="en-US" sz="14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br>
            <a:r>
              <a:rPr lang="en-US" sz="14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from start to finish</a:t>
            </a:r>
            <a:endParaRPr lang="en-US" sz="16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1F60B907-59D1-468A-966E-2E7F54A9C97E}"/>
              </a:ext>
            </a:extLst>
          </p:cNvPr>
          <p:cNvSpPr txBox="1"/>
          <p:nvPr/>
        </p:nvSpPr>
        <p:spPr>
          <a:xfrm>
            <a:off x="5299461" y="2454398"/>
            <a:ext cx="880370" cy="261610"/>
          </a:xfrm>
          <a:prstGeom prst="rect">
            <a:avLst/>
          </a:prstGeom>
        </p:spPr>
        <p:txBody>
          <a:bodyPr wrap="none" rtlCol="0" anchor="ctr">
            <a:spAutoFit/>
          </a:bodyPr>
          <a:lstStyle/>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Amazon S3</a:t>
            </a:r>
          </a:p>
        </p:txBody>
      </p:sp>
      <p:sp>
        <p:nvSpPr>
          <p:cNvPr id="34" name="TextBox 33">
            <a:extLst>
              <a:ext uri="{FF2B5EF4-FFF2-40B4-BE49-F238E27FC236}">
                <a16:creationId xmlns:a16="http://schemas.microsoft.com/office/drawing/2014/main" id="{E1E2418C-79E2-4C77-8E4F-0E007F8610C0}"/>
              </a:ext>
            </a:extLst>
          </p:cNvPr>
          <p:cNvSpPr txBox="1"/>
          <p:nvPr/>
        </p:nvSpPr>
        <p:spPr>
          <a:xfrm>
            <a:off x="6443625" y="3252737"/>
            <a:ext cx="878767" cy="430887"/>
          </a:xfrm>
          <a:prstGeom prst="rect">
            <a:avLst/>
          </a:prstGeom>
        </p:spPr>
        <p:txBody>
          <a:bodyPr wrap="none" rtlCol="0" anchor="ctr">
            <a:spAutoFit/>
          </a:bodyPr>
          <a:lstStyle/>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IBM Object</a:t>
            </a:r>
          </a:p>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 Storage</a:t>
            </a:r>
          </a:p>
        </p:txBody>
      </p:sp>
      <p:sp>
        <p:nvSpPr>
          <p:cNvPr id="32" name="TextBox 31">
            <a:extLst>
              <a:ext uri="{FF2B5EF4-FFF2-40B4-BE49-F238E27FC236}">
                <a16:creationId xmlns:a16="http://schemas.microsoft.com/office/drawing/2014/main" id="{C736C338-02E3-418D-981F-F2DDD2A159F0}"/>
              </a:ext>
            </a:extLst>
          </p:cNvPr>
          <p:cNvSpPr txBox="1"/>
          <p:nvPr/>
        </p:nvSpPr>
        <p:spPr>
          <a:xfrm>
            <a:off x="6342636" y="2454398"/>
            <a:ext cx="1080745" cy="261610"/>
          </a:xfrm>
          <a:prstGeom prst="rect">
            <a:avLst/>
          </a:prstGeom>
        </p:spPr>
        <p:txBody>
          <a:bodyPr wrap="none" rtlCol="0" anchor="ctr">
            <a:spAutoFit/>
          </a:bodyPr>
          <a:lstStyle/>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S3 Compatible</a:t>
            </a:r>
          </a:p>
        </p:txBody>
      </p:sp>
      <p:pic>
        <p:nvPicPr>
          <p:cNvPr id="35" name="Graphic 34">
            <a:extLst>
              <a:ext uri="{FF2B5EF4-FFF2-40B4-BE49-F238E27FC236}">
                <a16:creationId xmlns:a16="http://schemas.microsoft.com/office/drawing/2014/main" id="{FA8300B9-1758-43D3-AA11-5D192CFEF8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1364" y="2034011"/>
            <a:ext cx="363289" cy="363289"/>
          </a:xfrm>
          <a:prstGeom prst="rect">
            <a:avLst/>
          </a:prstGeom>
        </p:spPr>
      </p:pic>
      <p:pic>
        <p:nvPicPr>
          <p:cNvPr id="36" name="Graphic 35">
            <a:extLst>
              <a:ext uri="{FF2B5EF4-FFF2-40B4-BE49-F238E27FC236}">
                <a16:creationId xmlns:a16="http://schemas.microsoft.com/office/drawing/2014/main" id="{A7130281-8676-4640-9F0E-CD7CB58029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61126" y="2037135"/>
            <a:ext cx="357040" cy="357041"/>
          </a:xfrm>
          <a:prstGeom prst="rect">
            <a:avLst/>
          </a:prstGeom>
        </p:spPr>
      </p:pic>
      <p:pic>
        <p:nvPicPr>
          <p:cNvPr id="40" name="Graphic 39">
            <a:extLst>
              <a:ext uri="{FF2B5EF4-FFF2-40B4-BE49-F238E27FC236}">
                <a16:creationId xmlns:a16="http://schemas.microsoft.com/office/drawing/2014/main" id="{58847CF8-710E-4682-A388-5064E8DB20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55715" y="2841135"/>
            <a:ext cx="367861" cy="367860"/>
          </a:xfrm>
          <a:prstGeom prst="rect">
            <a:avLst/>
          </a:prstGeom>
        </p:spPr>
      </p:pic>
      <p:pic>
        <p:nvPicPr>
          <p:cNvPr id="42" name="Graphic 41">
            <a:extLst>
              <a:ext uri="{FF2B5EF4-FFF2-40B4-BE49-F238E27FC236}">
                <a16:creationId xmlns:a16="http://schemas.microsoft.com/office/drawing/2014/main" id="{2461E600-8582-4D61-9E64-B2952756C2E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9078" y="2841136"/>
            <a:ext cx="367861" cy="367862"/>
          </a:xfrm>
          <a:prstGeom prst="rect">
            <a:avLst/>
          </a:prstGeom>
        </p:spPr>
      </p:pic>
      <p:sp>
        <p:nvSpPr>
          <p:cNvPr id="2" name="Title 1">
            <a:extLst>
              <a:ext uri="{FF2B5EF4-FFF2-40B4-BE49-F238E27FC236}">
                <a16:creationId xmlns:a16="http://schemas.microsoft.com/office/drawing/2014/main" id="{ABC1BB29-CAAD-4A91-B276-34A193464171}"/>
              </a:ext>
            </a:extLst>
          </p:cNvPr>
          <p:cNvSpPr>
            <a:spLocks noGrp="1"/>
          </p:cNvSpPr>
          <p:nvPr>
            <p:ph type="title"/>
          </p:nvPr>
        </p:nvSpPr>
        <p:spPr/>
        <p:txBody>
          <a:bodyPr/>
          <a:lstStyle/>
          <a:p>
            <a:r>
              <a:rPr lang="ko-KR" altLang="en-US"/>
              <a:t>모든 백업 단계에 대한 데이터 불변성</a:t>
            </a:r>
            <a:endParaRPr lang="en-US" dirty="0">
              <a:solidFill>
                <a:srgbClr val="93EB20"/>
              </a:solidFill>
              <a:cs typeface="Tahoma"/>
            </a:endParaRPr>
          </a:p>
        </p:txBody>
      </p:sp>
      <p:sp>
        <p:nvSpPr>
          <p:cNvPr id="59" name="TextBox 58">
            <a:extLst>
              <a:ext uri="{FF2B5EF4-FFF2-40B4-BE49-F238E27FC236}">
                <a16:creationId xmlns:a16="http://schemas.microsoft.com/office/drawing/2014/main" id="{66619243-9955-4248-A2CB-7BE5A19B8982}"/>
              </a:ext>
            </a:extLst>
          </p:cNvPr>
          <p:cNvSpPr txBox="1"/>
          <p:nvPr/>
        </p:nvSpPr>
        <p:spPr>
          <a:xfrm>
            <a:off x="4190893" y="825828"/>
            <a:ext cx="1394169" cy="461665"/>
          </a:xfrm>
          <a:prstGeom prst="rect">
            <a:avLst/>
          </a:prstGeom>
          <a:noFill/>
        </p:spPr>
        <p:txBody>
          <a:bodyPr wrap="square" rtlCol="0" anchor="ctr">
            <a:spAutoFit/>
          </a:bodyPr>
          <a:lstStyle/>
          <a:p>
            <a:pPr defTabSz="685594">
              <a:defRPr/>
            </a:pPr>
            <a:r>
              <a:rPr lang="en-US" sz="12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Scale-out Backup Repository</a:t>
            </a:r>
          </a:p>
        </p:txBody>
      </p:sp>
      <p:sp>
        <p:nvSpPr>
          <p:cNvPr id="4" name="Rectangle 3">
            <a:extLst>
              <a:ext uri="{FF2B5EF4-FFF2-40B4-BE49-F238E27FC236}">
                <a16:creationId xmlns:a16="http://schemas.microsoft.com/office/drawing/2014/main" id="{CB7FC63D-205E-4B38-95F0-B0692003161E}"/>
              </a:ext>
            </a:extLst>
          </p:cNvPr>
          <p:cNvSpPr/>
          <p:nvPr/>
        </p:nvSpPr>
        <p:spPr bwMode="auto">
          <a:xfrm>
            <a:off x="654582" y="1584297"/>
            <a:ext cx="447946" cy="19154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51" name="Graphic 50">
            <a:extLst>
              <a:ext uri="{FF2B5EF4-FFF2-40B4-BE49-F238E27FC236}">
                <a16:creationId xmlns:a16="http://schemas.microsoft.com/office/drawing/2014/main" id="{A7648E5F-49CF-4043-A647-97C617200AC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6065" y="1438565"/>
            <a:ext cx="363359" cy="429424"/>
          </a:xfrm>
          <a:prstGeom prst="rect">
            <a:avLst/>
          </a:prstGeom>
        </p:spPr>
      </p:pic>
      <p:sp>
        <p:nvSpPr>
          <p:cNvPr id="8" name="Rectangle 7">
            <a:extLst>
              <a:ext uri="{FF2B5EF4-FFF2-40B4-BE49-F238E27FC236}">
                <a16:creationId xmlns:a16="http://schemas.microsoft.com/office/drawing/2014/main" id="{D8264B1A-94BD-4C93-8FEB-E510419F21F7}"/>
              </a:ext>
            </a:extLst>
          </p:cNvPr>
          <p:cNvSpPr/>
          <p:nvPr/>
        </p:nvSpPr>
        <p:spPr bwMode="auto">
          <a:xfrm>
            <a:off x="5387595" y="1523433"/>
            <a:ext cx="557213" cy="21811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7" name="Graphic 6">
            <a:extLst>
              <a:ext uri="{FF2B5EF4-FFF2-40B4-BE49-F238E27FC236}">
                <a16:creationId xmlns:a16="http://schemas.microsoft.com/office/drawing/2014/main" id="{0D244517-6F9A-4262-B902-3029FDF227E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404701" y="1445918"/>
            <a:ext cx="582416" cy="354514"/>
          </a:xfrm>
          <a:prstGeom prst="rect">
            <a:avLst/>
          </a:prstGeom>
        </p:spPr>
      </p:pic>
      <p:pic>
        <p:nvPicPr>
          <p:cNvPr id="12" name="Graphic 11">
            <a:extLst>
              <a:ext uri="{FF2B5EF4-FFF2-40B4-BE49-F238E27FC236}">
                <a16:creationId xmlns:a16="http://schemas.microsoft.com/office/drawing/2014/main" id="{0EE039B0-D665-4707-8291-CFCF4452F4D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10427" y="835455"/>
            <a:ext cx="507336" cy="507336"/>
          </a:xfrm>
          <a:prstGeom prst="rect">
            <a:avLst/>
          </a:prstGeom>
        </p:spPr>
      </p:pic>
      <p:pic>
        <p:nvPicPr>
          <p:cNvPr id="3" name="Graphic 2">
            <a:extLst>
              <a:ext uri="{FF2B5EF4-FFF2-40B4-BE49-F238E27FC236}">
                <a16:creationId xmlns:a16="http://schemas.microsoft.com/office/drawing/2014/main" id="{D63561F1-DA62-42A5-8AA8-0B2E22568DF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780178" y="3327955"/>
            <a:ext cx="352425" cy="352425"/>
          </a:xfrm>
          <a:prstGeom prst="rect">
            <a:avLst/>
          </a:prstGeom>
        </p:spPr>
      </p:pic>
      <p:sp>
        <p:nvSpPr>
          <p:cNvPr id="43" name="TextBox 42">
            <a:extLst>
              <a:ext uri="{FF2B5EF4-FFF2-40B4-BE49-F238E27FC236}">
                <a16:creationId xmlns:a16="http://schemas.microsoft.com/office/drawing/2014/main" id="{21F0D78E-AA10-47BD-8068-42130EF1378D}"/>
              </a:ext>
            </a:extLst>
          </p:cNvPr>
          <p:cNvSpPr txBox="1"/>
          <p:nvPr/>
        </p:nvSpPr>
        <p:spPr>
          <a:xfrm>
            <a:off x="1414488" y="3693600"/>
            <a:ext cx="1010213" cy="430887"/>
          </a:xfrm>
          <a:prstGeom prst="rect">
            <a:avLst/>
          </a:prstGeom>
        </p:spPr>
        <p:txBody>
          <a:bodyPr wrap="none" rtlCol="0" anchor="t">
            <a:spAutoFit/>
          </a:bodyPr>
          <a:lstStyle/>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Linux Harden</a:t>
            </a:r>
          </a:p>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Repository</a:t>
            </a:r>
          </a:p>
        </p:txBody>
      </p:sp>
      <p:pic>
        <p:nvPicPr>
          <p:cNvPr id="5" name="Graphic 4">
            <a:extLst>
              <a:ext uri="{FF2B5EF4-FFF2-40B4-BE49-F238E27FC236}">
                <a16:creationId xmlns:a16="http://schemas.microsoft.com/office/drawing/2014/main" id="{EDAD0A4F-EB7A-47E8-B2E3-69217F5BD1B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143167" y="3785729"/>
            <a:ext cx="367860" cy="367860"/>
          </a:xfrm>
          <a:prstGeom prst="rect">
            <a:avLst/>
          </a:prstGeom>
        </p:spPr>
      </p:pic>
      <p:sp>
        <p:nvSpPr>
          <p:cNvPr id="44" name="TextBox 43">
            <a:extLst>
              <a:ext uri="{FF2B5EF4-FFF2-40B4-BE49-F238E27FC236}">
                <a16:creationId xmlns:a16="http://schemas.microsoft.com/office/drawing/2014/main" id="{47BD111E-E846-4773-861F-FDD172849187}"/>
              </a:ext>
            </a:extLst>
          </p:cNvPr>
          <p:cNvSpPr txBox="1"/>
          <p:nvPr/>
        </p:nvSpPr>
        <p:spPr>
          <a:xfrm>
            <a:off x="5813487" y="4197329"/>
            <a:ext cx="1058303" cy="430887"/>
          </a:xfrm>
          <a:prstGeom prst="rect">
            <a:avLst/>
          </a:prstGeom>
        </p:spPr>
        <p:txBody>
          <a:bodyPr wrap="none" rtlCol="0" anchor="ctr">
            <a:spAutoFit/>
          </a:bodyPr>
          <a:lstStyle/>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Google Cloud </a:t>
            </a:r>
            <a:b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b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Platform</a:t>
            </a:r>
          </a:p>
        </p:txBody>
      </p:sp>
      <p:sp>
        <p:nvSpPr>
          <p:cNvPr id="45" name="Rectangle 44">
            <a:extLst>
              <a:ext uri="{FF2B5EF4-FFF2-40B4-BE49-F238E27FC236}">
                <a16:creationId xmlns:a16="http://schemas.microsoft.com/office/drawing/2014/main" id="{E8321C8D-A66A-41E3-BAC6-4A326074095F}"/>
              </a:ext>
            </a:extLst>
          </p:cNvPr>
          <p:cNvSpPr/>
          <p:nvPr/>
        </p:nvSpPr>
        <p:spPr bwMode="auto">
          <a:xfrm>
            <a:off x="7699815" y="1647943"/>
            <a:ext cx="1100870" cy="3085973"/>
          </a:xfrm>
          <a:prstGeom prst="rect">
            <a:avLst/>
          </a:prstGeom>
          <a:noFill/>
          <a:ln w="19050">
            <a:solidFill>
              <a:schemeClr val="bg1">
                <a:lumMod val="8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26" fontAlgn="base">
              <a:spcBef>
                <a:spcPct val="0"/>
              </a:spcBef>
              <a:spcAft>
                <a:spcPct val="0"/>
              </a:spcAft>
              <a:defRPr/>
            </a:pPr>
            <a:endParaRPr lang="en-US" sz="1013">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pic>
        <p:nvPicPr>
          <p:cNvPr id="6" name="Graphic 5">
            <a:extLst>
              <a:ext uri="{FF2B5EF4-FFF2-40B4-BE49-F238E27FC236}">
                <a16:creationId xmlns:a16="http://schemas.microsoft.com/office/drawing/2014/main" id="{D8C06FE9-783F-423F-99B9-F142911FA47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065710" y="2031116"/>
            <a:ext cx="369078" cy="369078"/>
          </a:xfrm>
          <a:prstGeom prst="rect">
            <a:avLst/>
          </a:prstGeom>
        </p:spPr>
      </p:pic>
      <p:sp>
        <p:nvSpPr>
          <p:cNvPr id="47" name="TextBox 46">
            <a:extLst>
              <a:ext uri="{FF2B5EF4-FFF2-40B4-BE49-F238E27FC236}">
                <a16:creationId xmlns:a16="http://schemas.microsoft.com/office/drawing/2014/main" id="{2385C30D-5053-4EDC-ADD7-3E493BCBEC79}"/>
              </a:ext>
            </a:extLst>
          </p:cNvPr>
          <p:cNvSpPr txBox="1"/>
          <p:nvPr/>
        </p:nvSpPr>
        <p:spPr>
          <a:xfrm>
            <a:off x="7810065" y="2454398"/>
            <a:ext cx="880370" cy="430887"/>
          </a:xfrm>
          <a:prstGeom prst="rect">
            <a:avLst/>
          </a:prstGeom>
        </p:spPr>
        <p:txBody>
          <a:bodyPr wrap="none" rtlCol="0" anchor="ctr">
            <a:spAutoFit/>
          </a:bodyPr>
          <a:lstStyle/>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Amazon S3</a:t>
            </a:r>
            <a:b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b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Glacier</a:t>
            </a:r>
          </a:p>
        </p:txBody>
      </p:sp>
      <p:sp>
        <p:nvSpPr>
          <p:cNvPr id="49" name="TextBox 48">
            <a:extLst>
              <a:ext uri="{FF2B5EF4-FFF2-40B4-BE49-F238E27FC236}">
                <a16:creationId xmlns:a16="http://schemas.microsoft.com/office/drawing/2014/main" id="{2A3D21C6-5824-41B1-9FF1-BD01E20CEB83}"/>
              </a:ext>
            </a:extLst>
          </p:cNvPr>
          <p:cNvSpPr txBox="1"/>
          <p:nvPr/>
        </p:nvSpPr>
        <p:spPr>
          <a:xfrm>
            <a:off x="7677015" y="4197329"/>
            <a:ext cx="1146469" cy="430887"/>
          </a:xfrm>
          <a:prstGeom prst="rect">
            <a:avLst/>
          </a:prstGeom>
        </p:spPr>
        <p:txBody>
          <a:bodyPr wrap="none" rtlCol="0" anchor="ctr">
            <a:spAutoFit/>
          </a:bodyPr>
          <a:lstStyle/>
          <a:p>
            <a:pPr algn="ctr" defTabSz="685594">
              <a:defRPr/>
            </a:pP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Microsoft Azure</a:t>
            </a:r>
            <a:b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br>
            <a:r>
              <a:rPr lang="en-US" sz="1100">
                <a:solidFill>
                  <a:prstClr val="white">
                    <a:lumMod val="95000"/>
                  </a:prstClr>
                </a:solidFill>
                <a:latin typeface="Tahoma" panose="020B0604030504040204" pitchFamily="34" charset="0"/>
                <a:ea typeface="Tahoma" panose="020B0604030504040204" pitchFamily="34" charset="0"/>
                <a:cs typeface="Tahoma" panose="020B0604030504040204" pitchFamily="34" charset="0"/>
              </a:rPr>
              <a:t>Blob Storage</a:t>
            </a:r>
          </a:p>
        </p:txBody>
      </p:sp>
      <p:pic>
        <p:nvPicPr>
          <p:cNvPr id="50" name="Graphic 49">
            <a:extLst>
              <a:ext uri="{FF2B5EF4-FFF2-40B4-BE49-F238E27FC236}">
                <a16:creationId xmlns:a16="http://schemas.microsoft.com/office/drawing/2014/main" id="{2CBA675A-B2EC-4776-83E6-07EAC2F9B5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66319" y="3785729"/>
            <a:ext cx="367861" cy="367860"/>
          </a:xfrm>
          <a:prstGeom prst="rect">
            <a:avLst/>
          </a:prstGeom>
        </p:spPr>
      </p:pic>
      <p:sp>
        <p:nvSpPr>
          <p:cNvPr id="52" name="TextBox 51">
            <a:extLst>
              <a:ext uri="{FF2B5EF4-FFF2-40B4-BE49-F238E27FC236}">
                <a16:creationId xmlns:a16="http://schemas.microsoft.com/office/drawing/2014/main" id="{15B4A751-F107-4833-8C8D-5BEDFF4A7BFD}"/>
              </a:ext>
            </a:extLst>
          </p:cNvPr>
          <p:cNvSpPr txBox="1"/>
          <p:nvPr/>
        </p:nvSpPr>
        <p:spPr>
          <a:xfrm>
            <a:off x="7827504" y="1505381"/>
            <a:ext cx="845488" cy="276999"/>
          </a:xfrm>
          <a:prstGeom prst="rect">
            <a:avLst/>
          </a:prstGeom>
          <a:solidFill>
            <a:srgbClr val="003738"/>
          </a:solidFill>
        </p:spPr>
        <p:txBody>
          <a:bodyPr wrap="square" lIns="36000" rIns="36000" rtlCol="0" anchor="ctr">
            <a:spAutoFit/>
          </a:bodyPr>
          <a:lstStyle/>
          <a:p>
            <a:pPr algn="ctr" defTabSz="685594">
              <a:defRPr/>
            </a:pPr>
            <a:r>
              <a:rPr lang="en-US" sz="1200">
                <a:solidFill>
                  <a:schemeClr val="bg1"/>
                </a:solidFill>
                <a:latin typeface="Tahoma" panose="020B0604030504040204" pitchFamily="34" charset="0"/>
                <a:ea typeface="Tahoma" panose="020B0604030504040204" pitchFamily="34" charset="0"/>
                <a:cs typeface="Tahoma" panose="020B0604030504040204" pitchFamily="34" charset="0"/>
              </a:rPr>
              <a:t>Archive tier</a:t>
            </a:r>
          </a:p>
        </p:txBody>
      </p:sp>
      <p:pic>
        <p:nvPicPr>
          <p:cNvPr id="9" name="Graphic 8">
            <a:extLst>
              <a:ext uri="{FF2B5EF4-FFF2-40B4-BE49-F238E27FC236}">
                <a16:creationId xmlns:a16="http://schemas.microsoft.com/office/drawing/2014/main" id="{876DDA7E-0D03-4FF8-9F55-872F7EE8CB0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961363" y="3197342"/>
            <a:ext cx="200025" cy="200025"/>
          </a:xfrm>
          <a:prstGeom prst="rect">
            <a:avLst/>
          </a:prstGeom>
        </p:spPr>
      </p:pic>
      <p:pic>
        <p:nvPicPr>
          <p:cNvPr id="53" name="Graphic 52">
            <a:extLst>
              <a:ext uri="{FF2B5EF4-FFF2-40B4-BE49-F238E27FC236}">
                <a16:creationId xmlns:a16="http://schemas.microsoft.com/office/drawing/2014/main" id="{8974D640-88C8-4A07-B129-52155518BF7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813488" y="1931435"/>
            <a:ext cx="200025" cy="200025"/>
          </a:xfrm>
          <a:prstGeom prst="rect">
            <a:avLst/>
          </a:prstGeom>
        </p:spPr>
      </p:pic>
      <p:pic>
        <p:nvPicPr>
          <p:cNvPr id="54" name="Graphic 53">
            <a:extLst>
              <a:ext uri="{FF2B5EF4-FFF2-40B4-BE49-F238E27FC236}">
                <a16:creationId xmlns:a16="http://schemas.microsoft.com/office/drawing/2014/main" id="{90641103-B779-4B1A-A794-45818F4E971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76040" y="1931435"/>
            <a:ext cx="200025" cy="200025"/>
          </a:xfrm>
          <a:prstGeom prst="rect">
            <a:avLst/>
          </a:prstGeom>
        </p:spPr>
      </p:pic>
      <p:pic>
        <p:nvPicPr>
          <p:cNvPr id="57" name="Graphic 56">
            <a:extLst>
              <a:ext uri="{FF2B5EF4-FFF2-40B4-BE49-F238E27FC236}">
                <a16:creationId xmlns:a16="http://schemas.microsoft.com/office/drawing/2014/main" id="{42C60606-6093-4794-B4E8-57BDA4565852}"/>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333702" y="1927736"/>
            <a:ext cx="200025" cy="200025"/>
          </a:xfrm>
          <a:prstGeom prst="rect">
            <a:avLst/>
          </a:prstGeom>
        </p:spPr>
      </p:pic>
    </p:spTree>
    <p:extLst>
      <p:ext uri="{BB962C8B-B14F-4D97-AF65-F5344CB8AC3E}">
        <p14:creationId xmlns:p14="http://schemas.microsoft.com/office/powerpoint/2010/main" val="5174615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10D485-5C1D-4E57-B790-0EB421B35081}"/>
              </a:ext>
            </a:extLst>
          </p:cNvPr>
          <p:cNvSpPr/>
          <p:nvPr/>
        </p:nvSpPr>
        <p:spPr>
          <a:xfrm>
            <a:off x="501020" y="562695"/>
            <a:ext cx="6074319" cy="830997"/>
          </a:xfrm>
          <a:prstGeom prst="rect">
            <a:avLst/>
          </a:prstGeom>
        </p:spPr>
        <p:txBody>
          <a:bodyPr wrap="square">
            <a:spAutoFit/>
          </a:bodyPr>
          <a:lstStyle/>
          <a:p>
            <a:pPr lvl="0" defTabSz="686030">
              <a:spcBef>
                <a:spcPct val="0"/>
              </a:spcBef>
              <a:defRPr/>
            </a:pPr>
            <a:r>
              <a:rPr lang="ko-KR" altLang="en-US" sz="4800">
                <a:solidFill>
                  <a:schemeClr val="bg1"/>
                </a:solidFill>
              </a:rPr>
              <a:t>기능</a:t>
            </a:r>
            <a:r>
              <a:rPr lang="en-US" altLang="ko-KR" sz="4800" dirty="0">
                <a:solidFill>
                  <a:schemeClr val="bg1"/>
                </a:solidFill>
              </a:rPr>
              <a:t> </a:t>
            </a:r>
            <a:r>
              <a:rPr lang="ko-KR" altLang="en-US" sz="4800" dirty="0">
                <a:solidFill>
                  <a:schemeClr val="bg1"/>
                </a:solidFill>
              </a:rPr>
              <a:t>요약</a:t>
            </a:r>
            <a:endParaRPr kumimoji="0" lang="en-US" sz="13800" i="0" u="none" strike="noStrike" kern="1200" cap="none" spc="0" normalizeH="0" baseline="0" noProof="0" dirty="0">
              <a:ln w="3175">
                <a:noFill/>
              </a:ln>
              <a:solidFill>
                <a:schemeClr val="bg1"/>
              </a:solidFill>
              <a:effectLst/>
              <a:uLnTx/>
              <a:uFillTx/>
              <a:latin typeface="Tahoma"/>
              <a:cs typeface="Tahoma" panose="020B0604030504040204" pitchFamily="34"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2084FF06-4B54-4AF0-8D2C-59B755AD809A}"/>
              </a:ext>
            </a:extLst>
          </p:cNvPr>
          <p:cNvPicPr>
            <a:picLocks noChangeAspect="1"/>
          </p:cNvPicPr>
          <p:nvPr/>
        </p:nvPicPr>
        <p:blipFill>
          <a:blip r:embed="rId3"/>
          <a:stretch>
            <a:fillRect/>
          </a:stretch>
        </p:blipFill>
        <p:spPr>
          <a:xfrm>
            <a:off x="5868531" y="674093"/>
            <a:ext cx="2299647" cy="3167508"/>
          </a:xfrm>
          <a:prstGeom prst="rect">
            <a:avLst/>
          </a:prstGeom>
        </p:spPr>
      </p:pic>
      <p:sp>
        <p:nvSpPr>
          <p:cNvPr id="7" name="TextBox 6">
            <a:extLst>
              <a:ext uri="{FF2B5EF4-FFF2-40B4-BE49-F238E27FC236}">
                <a16:creationId xmlns:a16="http://schemas.microsoft.com/office/drawing/2014/main" id="{DCBAF024-FD0F-4A3B-8C44-7EA4F2AF9179}"/>
              </a:ext>
            </a:extLst>
          </p:cNvPr>
          <p:cNvSpPr txBox="1"/>
          <p:nvPr/>
        </p:nvSpPr>
        <p:spPr>
          <a:xfrm>
            <a:off x="1029976" y="2114300"/>
            <a:ext cx="3854646" cy="1177245"/>
          </a:xfrm>
          <a:prstGeom prst="rect">
            <a:avLst/>
          </a:prstGeom>
        </p:spPr>
        <p:txBody>
          <a:bodyPr wrap="square" lIns="0" tIns="34290" rIns="68580" bIns="34290" rtlCol="0" anchor="ctr">
            <a:spAutoFit/>
          </a:bodyPr>
          <a:lstStyle/>
          <a:p>
            <a:r>
              <a:rPr lang="en-US" sz="3600" dirty="0">
                <a:solidFill>
                  <a:srgbClr val="00E296"/>
                </a:solidFill>
              </a:rPr>
              <a:t>Continuous Data Protection</a:t>
            </a:r>
          </a:p>
        </p:txBody>
      </p:sp>
      <p:sp>
        <p:nvSpPr>
          <p:cNvPr id="8" name="TextBox 7">
            <a:extLst>
              <a:ext uri="{FF2B5EF4-FFF2-40B4-BE49-F238E27FC236}">
                <a16:creationId xmlns:a16="http://schemas.microsoft.com/office/drawing/2014/main" id="{E2783915-E3C5-4EF6-90C6-5AD0858094AE}"/>
              </a:ext>
            </a:extLst>
          </p:cNvPr>
          <p:cNvSpPr txBox="1"/>
          <p:nvPr/>
        </p:nvSpPr>
        <p:spPr>
          <a:xfrm>
            <a:off x="1029976" y="3421462"/>
            <a:ext cx="4689000" cy="992579"/>
          </a:xfrm>
          <a:prstGeom prst="rect">
            <a:avLst/>
          </a:prstGeom>
        </p:spPr>
        <p:txBody>
          <a:bodyPr wrap="square" lIns="0" tIns="34290" rIns="68580" bIns="34290" rtlCol="0" anchor="ctr">
            <a:spAutoFit/>
          </a:bodyPr>
          <a:lstStyle/>
          <a:p>
            <a:r>
              <a:rPr lang="en-US" altLang="ko-KR" sz="1500" dirty="0">
                <a:solidFill>
                  <a:schemeClr val="bg1"/>
                </a:solidFill>
              </a:rPr>
              <a:t>RPO (</a:t>
            </a:r>
            <a:r>
              <a:rPr lang="ko-KR" altLang="en-US" sz="1500" dirty="0">
                <a:solidFill>
                  <a:schemeClr val="bg1"/>
                </a:solidFill>
              </a:rPr>
              <a:t>복구 시점 목표</a:t>
            </a:r>
            <a:r>
              <a:rPr lang="en-US" altLang="ko-KR" sz="1500" dirty="0">
                <a:solidFill>
                  <a:schemeClr val="bg1"/>
                </a:solidFill>
              </a:rPr>
              <a:t>)</a:t>
            </a:r>
            <a:r>
              <a:rPr lang="ko-KR" altLang="en-US" sz="1500" dirty="0">
                <a:solidFill>
                  <a:schemeClr val="bg1"/>
                </a:solidFill>
              </a:rPr>
              <a:t>가 거의 </a:t>
            </a:r>
            <a:r>
              <a:rPr lang="en-US" altLang="ko-KR" sz="1500" dirty="0">
                <a:solidFill>
                  <a:schemeClr val="bg1"/>
                </a:solidFill>
              </a:rPr>
              <a:t>0</a:t>
            </a:r>
            <a:r>
              <a:rPr lang="ko-KR" altLang="en-US" sz="1500" dirty="0">
                <a:solidFill>
                  <a:schemeClr val="bg1"/>
                </a:solidFill>
              </a:rPr>
              <a:t>에 가까운 중요한 워크로드에 대한 복원력으로 데이터 손실을 최소화하고 최신 상태 또는 특정 시점으로 빠르게 복구합니다</a:t>
            </a:r>
            <a:r>
              <a:rPr lang="en-US" altLang="ko-KR" sz="1500" dirty="0">
                <a:solidFill>
                  <a:schemeClr val="bg1"/>
                </a:solidFill>
              </a:rPr>
              <a:t>.</a:t>
            </a:r>
            <a:endParaRPr lang="en-US" sz="1500" dirty="0">
              <a:solidFill>
                <a:schemeClr val="bg1"/>
              </a:solidFill>
            </a:endParaRPr>
          </a:p>
        </p:txBody>
      </p:sp>
      <p:sp>
        <p:nvSpPr>
          <p:cNvPr id="9" name="TextBox 8">
            <a:extLst>
              <a:ext uri="{FF2B5EF4-FFF2-40B4-BE49-F238E27FC236}">
                <a16:creationId xmlns:a16="http://schemas.microsoft.com/office/drawing/2014/main" id="{F0ACECD7-BB1D-40F3-B530-65608106DD2E}"/>
              </a:ext>
            </a:extLst>
          </p:cNvPr>
          <p:cNvSpPr txBox="1"/>
          <p:nvPr/>
        </p:nvSpPr>
        <p:spPr>
          <a:xfrm>
            <a:off x="1029976" y="1796478"/>
            <a:ext cx="2323021" cy="323165"/>
          </a:xfrm>
          <a:prstGeom prst="rect">
            <a:avLst/>
          </a:prstGeom>
        </p:spPr>
        <p:txBody>
          <a:bodyPr wrap="square" lIns="0" rtlCol="0" anchor="ctr">
            <a:spAutoFit/>
          </a:bodyPr>
          <a:lstStyle/>
          <a:p>
            <a:r>
              <a:rPr lang="en-US" sz="1500" dirty="0">
                <a:solidFill>
                  <a:schemeClr val="bg1"/>
                </a:solidFill>
              </a:rPr>
              <a:t>Near-zero RPOs</a:t>
            </a:r>
          </a:p>
        </p:txBody>
      </p:sp>
    </p:spTree>
    <p:extLst>
      <p:ext uri="{BB962C8B-B14F-4D97-AF65-F5344CB8AC3E}">
        <p14:creationId xmlns:p14="http://schemas.microsoft.com/office/powerpoint/2010/main" val="8135311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14B8B8-942A-47A7-8991-F8E9A718DEB6}"/>
              </a:ext>
            </a:extLst>
          </p:cNvPr>
          <p:cNvPicPr>
            <a:picLocks noChangeAspect="1"/>
          </p:cNvPicPr>
          <p:nvPr/>
        </p:nvPicPr>
        <p:blipFill>
          <a:blip r:embed="rId3"/>
          <a:stretch>
            <a:fillRect/>
          </a:stretch>
        </p:blipFill>
        <p:spPr>
          <a:xfrm>
            <a:off x="4200525" y="2104175"/>
            <a:ext cx="4943475" cy="2350294"/>
          </a:xfrm>
          <a:prstGeom prst="rect">
            <a:avLst/>
          </a:prstGeom>
        </p:spPr>
      </p:pic>
      <p:sp>
        <p:nvSpPr>
          <p:cNvPr id="2" name="Title 1">
            <a:extLst>
              <a:ext uri="{FF2B5EF4-FFF2-40B4-BE49-F238E27FC236}">
                <a16:creationId xmlns:a16="http://schemas.microsoft.com/office/drawing/2014/main" id="{B315F486-21D9-417A-9EEC-F02766331D7C}"/>
              </a:ext>
            </a:extLst>
          </p:cNvPr>
          <p:cNvSpPr>
            <a:spLocks noGrp="1"/>
          </p:cNvSpPr>
          <p:nvPr>
            <p:ph type="title"/>
          </p:nvPr>
        </p:nvSpPr>
        <p:spPr/>
        <p:txBody>
          <a:bodyPr/>
          <a:lstStyle/>
          <a:p>
            <a:r>
              <a:rPr lang="ko-KR" altLang="en-US" noProof="0"/>
              <a:t>대상 고객</a:t>
            </a:r>
            <a:endParaRPr lang="en-US" noProof="0" dirty="0"/>
          </a:p>
        </p:txBody>
      </p:sp>
      <p:sp>
        <p:nvSpPr>
          <p:cNvPr id="3" name="Text Placeholder 2">
            <a:extLst>
              <a:ext uri="{FF2B5EF4-FFF2-40B4-BE49-F238E27FC236}">
                <a16:creationId xmlns:a16="http://schemas.microsoft.com/office/drawing/2014/main" id="{BC5FB55C-A8F7-4526-9309-33B2F840ED94}"/>
              </a:ext>
            </a:extLst>
          </p:cNvPr>
          <p:cNvSpPr>
            <a:spLocks noGrp="1"/>
          </p:cNvSpPr>
          <p:nvPr>
            <p:ph type="body" sz="quarter" idx="10"/>
          </p:nvPr>
        </p:nvSpPr>
        <p:spPr>
          <a:xfrm>
            <a:off x="360000" y="1269603"/>
            <a:ext cx="8425225" cy="2462213"/>
          </a:xfrm>
        </p:spPr>
        <p:txBody>
          <a:bodyPr/>
          <a:lstStyle/>
          <a:p>
            <a:endParaRPr lang="en-US" dirty="0"/>
          </a:p>
          <a:p>
            <a:r>
              <a:rPr lang="ko-KR" altLang="en-US" dirty="0" err="1"/>
              <a:t>랜섬웨어</a:t>
            </a:r>
            <a:r>
              <a:rPr lang="ko-KR" altLang="en-US" dirty="0"/>
              <a:t> 공격으로부터 백업 데이터를 안전하게 보호</a:t>
            </a:r>
            <a:endParaRPr lang="en-US" dirty="0"/>
          </a:p>
          <a:p>
            <a:endParaRPr lang="en-US" dirty="0"/>
          </a:p>
          <a:p>
            <a:r>
              <a:rPr lang="en-US" altLang="ko-KR" dirty="0"/>
              <a:t>v11</a:t>
            </a:r>
            <a:r>
              <a:rPr lang="ko-KR" altLang="en-US" dirty="0"/>
              <a:t>로 업그레이드 한 모든 고객</a:t>
            </a:r>
            <a:endParaRPr lang="en-US" altLang="ko-KR" dirty="0"/>
          </a:p>
          <a:p>
            <a:endParaRPr lang="en-US" noProof="0" dirty="0"/>
          </a:p>
          <a:p>
            <a:r>
              <a:rPr lang="en-US" altLang="ko-KR" dirty="0"/>
              <a:t>Linux </a:t>
            </a:r>
            <a:r>
              <a:rPr lang="ko-KR" altLang="en-US" dirty="0"/>
              <a:t>환경을 보유한 기존 </a:t>
            </a:r>
            <a:r>
              <a:rPr lang="en-US" altLang="ko-KR" dirty="0"/>
              <a:t>VBR </a:t>
            </a:r>
            <a:r>
              <a:rPr lang="ko-KR" altLang="en-US" dirty="0"/>
              <a:t>고객</a:t>
            </a:r>
            <a:endParaRPr lang="en-US" noProof="0" dirty="0"/>
          </a:p>
          <a:p>
            <a:endParaRPr lang="en-US" noProof="0" dirty="0"/>
          </a:p>
          <a:p>
            <a:pPr marL="342892" indent="-342892">
              <a:buFont typeface="Arial" panose="020B0604020202020204" pitchFamily="34" charset="0"/>
              <a:buChar char="•"/>
            </a:pPr>
            <a:endParaRPr lang="en-US" noProof="0" dirty="0"/>
          </a:p>
        </p:txBody>
      </p:sp>
    </p:spTree>
    <p:extLst>
      <p:ext uri="{BB962C8B-B14F-4D97-AF65-F5344CB8AC3E}">
        <p14:creationId xmlns:p14="http://schemas.microsoft.com/office/powerpoint/2010/main" val="175590456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Thank you</a:t>
            </a:r>
            <a:endParaRPr lang="ru-RU" dirty="0"/>
          </a:p>
        </p:txBody>
      </p:sp>
      <p:sp>
        <p:nvSpPr>
          <p:cNvPr id="4" name="TextBox 3">
            <a:extLst>
              <a:ext uri="{FF2B5EF4-FFF2-40B4-BE49-F238E27FC236}">
                <a16:creationId xmlns:a16="http://schemas.microsoft.com/office/drawing/2014/main" id="{C783F644-25D6-495A-BA8B-03CDCBDB0183}"/>
              </a:ext>
            </a:extLst>
          </p:cNvPr>
          <p:cNvSpPr txBox="1"/>
          <p:nvPr/>
        </p:nvSpPr>
        <p:spPr>
          <a:xfrm>
            <a:off x="-1021928" y="4928170"/>
            <a:ext cx="826348" cy="323165"/>
          </a:xfrm>
          <a:prstGeom prst="rect">
            <a:avLst/>
          </a:prstGeom>
          <a:noFill/>
        </p:spPr>
        <p:txBody>
          <a:bodyPr wrap="square" lIns="0" tIns="0" rIns="0" bIns="0" rtlCol="0" anchor="ctr">
            <a:spAutoFit/>
          </a:bodyPr>
          <a:lstStyle/>
          <a:p>
            <a:pPr algn="r"/>
            <a:r>
              <a:rPr lang="en-US" sz="700" b="1" dirty="0">
                <a:solidFill>
                  <a:srgbClr val="404040"/>
                </a:solidFill>
                <a:latin typeface="+mj-lt"/>
                <a:hlinkClick r:id="rId3">
                  <a:extLst>
                    <a:ext uri="{A12FA001-AC4F-418D-AE19-62706E023703}">
                      <ahyp:hlinkClr xmlns:ahyp="http://schemas.microsoft.com/office/drawing/2018/hyperlinkcolor" val="tx"/>
                    </a:ext>
                  </a:extLst>
                </a:hlinkClick>
              </a:rPr>
              <a:t>Download</a:t>
            </a:r>
            <a:br>
              <a:rPr lang="en-US" sz="700" b="1" dirty="0">
                <a:solidFill>
                  <a:srgbClr val="404040"/>
                </a:solidFill>
                <a:latin typeface="+mj-lt"/>
                <a:hlinkClick r:id="rId3">
                  <a:extLst>
                    <a:ext uri="{A12FA001-AC4F-418D-AE19-62706E023703}">
                      <ahyp:hlinkClr xmlns:ahyp="http://schemas.microsoft.com/office/drawing/2018/hyperlinkcolor" val="tx"/>
                    </a:ext>
                  </a:extLst>
                </a:hlinkClick>
              </a:rPr>
            </a:br>
            <a:r>
              <a:rPr lang="en-US" sz="700" b="1" dirty="0">
                <a:solidFill>
                  <a:srgbClr val="404040"/>
                </a:solidFill>
                <a:latin typeface="+mj-lt"/>
                <a:hlinkClick r:id="rId3">
                  <a:extLst>
                    <a:ext uri="{A12FA001-AC4F-418D-AE19-62706E023703}">
                      <ahyp:hlinkClr xmlns:ahyp="http://schemas.microsoft.com/office/drawing/2018/hyperlinkcolor" val="tx"/>
                    </a:ext>
                  </a:extLst>
                </a:hlinkClick>
              </a:rPr>
              <a:t>Guides &amp; libraries</a:t>
            </a:r>
            <a:br>
              <a:rPr lang="en-US" sz="700" b="1" dirty="0">
                <a:solidFill>
                  <a:srgbClr val="404040"/>
                </a:solidFill>
                <a:latin typeface="+mj-lt"/>
                <a:hlinkClick r:id="rId3">
                  <a:extLst>
                    <a:ext uri="{A12FA001-AC4F-418D-AE19-62706E023703}">
                      <ahyp:hlinkClr xmlns:ahyp="http://schemas.microsoft.com/office/drawing/2018/hyperlinkcolor" val="tx"/>
                    </a:ext>
                  </a:extLst>
                </a:hlinkClick>
              </a:rPr>
            </a:br>
            <a:endParaRPr lang="en-US" sz="700" b="1" dirty="0">
              <a:solidFill>
                <a:srgbClr val="404040"/>
              </a:solidFill>
              <a:latin typeface="+mj-lt"/>
            </a:endParaRPr>
          </a:p>
        </p:txBody>
      </p:sp>
    </p:spTree>
    <p:extLst>
      <p:ext uri="{BB962C8B-B14F-4D97-AF65-F5344CB8AC3E}">
        <p14:creationId xmlns:p14="http://schemas.microsoft.com/office/powerpoint/2010/main" val="24971829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856FB83-F645-4429-BBD2-88B4F76D4700}"/>
              </a:ext>
            </a:extLst>
          </p:cNvPr>
          <p:cNvGrpSpPr/>
          <p:nvPr/>
        </p:nvGrpSpPr>
        <p:grpSpPr>
          <a:xfrm>
            <a:off x="1342968" y="1154656"/>
            <a:ext cx="6668460" cy="3350957"/>
            <a:chOff x="626974" y="596489"/>
            <a:chExt cx="8061246" cy="4050845"/>
          </a:xfrm>
        </p:grpSpPr>
        <p:pic>
          <p:nvPicPr>
            <p:cNvPr id="9" name="Picture 8">
              <a:extLst>
                <a:ext uri="{FF2B5EF4-FFF2-40B4-BE49-F238E27FC236}">
                  <a16:creationId xmlns:a16="http://schemas.microsoft.com/office/drawing/2014/main" id="{D07468F5-C57B-4E88-81E6-8D08A81EF1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89815" y="3538989"/>
              <a:ext cx="1560608" cy="780304"/>
            </a:xfrm>
            <a:prstGeom prst="rect">
              <a:avLst/>
            </a:prstGeom>
          </p:spPr>
        </p:pic>
        <p:pic>
          <p:nvPicPr>
            <p:cNvPr id="10" name="Picture 9">
              <a:extLst>
                <a:ext uri="{FF2B5EF4-FFF2-40B4-BE49-F238E27FC236}">
                  <a16:creationId xmlns:a16="http://schemas.microsoft.com/office/drawing/2014/main" id="{4EFA9A4A-B37E-4B2D-8158-8A6048878C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26975" y="1739303"/>
              <a:ext cx="395337" cy="395337"/>
            </a:xfrm>
            <a:prstGeom prst="rect">
              <a:avLst/>
            </a:prstGeom>
          </p:spPr>
        </p:pic>
        <p:pic>
          <p:nvPicPr>
            <p:cNvPr id="1028" name="Picture 4">
              <a:extLst>
                <a:ext uri="{FF2B5EF4-FFF2-40B4-BE49-F238E27FC236}">
                  <a16:creationId xmlns:a16="http://schemas.microsoft.com/office/drawing/2014/main" id="{AC01B7C2-ECFC-4A0D-9471-22AF49C462DD}"/>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1482297" y="2759400"/>
              <a:ext cx="361942" cy="36194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or: Elbow 19">
              <a:extLst>
                <a:ext uri="{FF2B5EF4-FFF2-40B4-BE49-F238E27FC236}">
                  <a16:creationId xmlns:a16="http://schemas.microsoft.com/office/drawing/2014/main" id="{A6B9DBDD-DC87-4E5F-9368-FC956E99DC1E}"/>
                </a:ext>
              </a:extLst>
            </p:cNvPr>
            <p:cNvCxnSpPr>
              <a:cxnSpLocks/>
              <a:stCxn id="10" idx="2"/>
              <a:endCxn id="1028" idx="1"/>
            </p:cNvCxnSpPr>
            <p:nvPr/>
          </p:nvCxnSpPr>
          <p:spPr>
            <a:xfrm rot="16200000" flipH="1">
              <a:off x="750605" y="2208680"/>
              <a:ext cx="805731" cy="657653"/>
            </a:xfrm>
            <a:prstGeom prst="bent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3F80F0B-B580-424E-858C-771D3176FF6B}"/>
                </a:ext>
              </a:extLst>
            </p:cNvPr>
            <p:cNvSpPr/>
            <p:nvPr/>
          </p:nvSpPr>
          <p:spPr>
            <a:xfrm>
              <a:off x="1719592" y="4368290"/>
              <a:ext cx="647616" cy="279044"/>
            </a:xfrm>
            <a:prstGeom prst="rect">
              <a:avLst/>
            </a:prstGeom>
          </p:spPr>
          <p:txBody>
            <a:bodyPr wrap="none">
              <a:spAutoFit/>
            </a:bodyPr>
            <a:lstStyle/>
            <a:p>
              <a:pPr algn="ctr"/>
              <a:r>
                <a:rPr lang="en-US" sz="900" dirty="0">
                  <a:solidFill>
                    <a:schemeClr val="bg1"/>
                  </a:solidFill>
                  <a:latin typeface="Tahoma" panose="020B0604030504040204" pitchFamily="34" charset="0"/>
                </a:rPr>
                <a:t>Cluster</a:t>
              </a:r>
            </a:p>
          </p:txBody>
        </p:sp>
        <p:sp>
          <p:nvSpPr>
            <p:cNvPr id="37" name="Rectangle 36">
              <a:extLst>
                <a:ext uri="{FF2B5EF4-FFF2-40B4-BE49-F238E27FC236}">
                  <a16:creationId xmlns:a16="http://schemas.microsoft.com/office/drawing/2014/main" id="{F3128BF8-1623-4F89-880D-9216354A773F}"/>
                </a:ext>
              </a:extLst>
            </p:cNvPr>
            <p:cNvSpPr/>
            <p:nvPr/>
          </p:nvSpPr>
          <p:spPr>
            <a:xfrm>
              <a:off x="1031812" y="1918234"/>
              <a:ext cx="529409" cy="279044"/>
            </a:xfrm>
            <a:prstGeom prst="rect">
              <a:avLst/>
            </a:prstGeom>
          </p:spPr>
          <p:txBody>
            <a:bodyPr wrap="none">
              <a:spAutoFit/>
            </a:bodyPr>
            <a:lstStyle/>
            <a:p>
              <a:pPr algn="ctr"/>
              <a:r>
                <a:rPr lang="en-US" sz="900">
                  <a:solidFill>
                    <a:schemeClr val="bg1"/>
                  </a:solidFill>
                  <a:latin typeface="Tahoma" panose="020B0604030504040204" pitchFamily="34" charset="0"/>
                </a:rPr>
                <a:t>Filter</a:t>
              </a:r>
            </a:p>
          </p:txBody>
        </p:sp>
        <p:sp>
          <p:nvSpPr>
            <p:cNvPr id="38" name="Rectangle 37">
              <a:extLst>
                <a:ext uri="{FF2B5EF4-FFF2-40B4-BE49-F238E27FC236}">
                  <a16:creationId xmlns:a16="http://schemas.microsoft.com/office/drawing/2014/main" id="{02978252-63F7-4A98-A34E-46ED274274F1}"/>
                </a:ext>
              </a:extLst>
            </p:cNvPr>
            <p:cNvSpPr/>
            <p:nvPr/>
          </p:nvSpPr>
          <p:spPr>
            <a:xfrm>
              <a:off x="1304005" y="2395218"/>
              <a:ext cx="734817" cy="279044"/>
            </a:xfrm>
            <a:prstGeom prst="rect">
              <a:avLst/>
            </a:prstGeom>
          </p:spPr>
          <p:txBody>
            <a:bodyPr wrap="none">
              <a:spAutoFit/>
            </a:bodyPr>
            <a:lstStyle/>
            <a:p>
              <a:pPr algn="ctr"/>
              <a:r>
                <a:rPr lang="en-US" sz="900">
                  <a:solidFill>
                    <a:schemeClr val="bg1"/>
                  </a:solidFill>
                  <a:latin typeface="Tahoma" panose="020B0604030504040204" pitchFamily="34" charset="0"/>
                </a:rPr>
                <a:t>Daemon</a:t>
              </a:r>
            </a:p>
          </p:txBody>
        </p:sp>
        <p:pic>
          <p:nvPicPr>
            <p:cNvPr id="30" name="Picture 29">
              <a:extLst>
                <a:ext uri="{FF2B5EF4-FFF2-40B4-BE49-F238E27FC236}">
                  <a16:creationId xmlns:a16="http://schemas.microsoft.com/office/drawing/2014/main" id="{5A03F2A8-73DA-43BB-8CF6-50876594A5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145290" y="2747390"/>
              <a:ext cx="365633" cy="365633"/>
            </a:xfrm>
            <a:prstGeom prst="rect">
              <a:avLst/>
            </a:prstGeom>
          </p:spPr>
        </p:pic>
        <p:cxnSp>
          <p:nvCxnSpPr>
            <p:cNvPr id="51" name="Straight Arrow Connector 50">
              <a:extLst>
                <a:ext uri="{FF2B5EF4-FFF2-40B4-BE49-F238E27FC236}">
                  <a16:creationId xmlns:a16="http://schemas.microsoft.com/office/drawing/2014/main" id="{6BB23B76-6062-47CA-9BA2-21F50C3CC0B9}"/>
                </a:ext>
              </a:extLst>
            </p:cNvPr>
            <p:cNvCxnSpPr>
              <a:cxnSpLocks/>
              <a:endCxn id="30" idx="1"/>
            </p:cNvCxnSpPr>
            <p:nvPr/>
          </p:nvCxnSpPr>
          <p:spPr>
            <a:xfrm flipV="1">
              <a:off x="1848298" y="2930206"/>
              <a:ext cx="1296992" cy="1315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E5901B91-96FA-4C1C-A4D8-67B655F9F337}"/>
                </a:ext>
              </a:extLst>
            </p:cNvPr>
            <p:cNvSpPr/>
            <p:nvPr/>
          </p:nvSpPr>
          <p:spPr>
            <a:xfrm>
              <a:off x="3050631" y="2435217"/>
              <a:ext cx="566228" cy="279044"/>
            </a:xfrm>
            <a:prstGeom prst="rect">
              <a:avLst/>
            </a:prstGeom>
          </p:spPr>
          <p:txBody>
            <a:bodyPr wrap="none">
              <a:spAutoFit/>
            </a:bodyPr>
            <a:lstStyle/>
            <a:p>
              <a:pPr algn="ctr"/>
              <a:r>
                <a:rPr lang="en-US" sz="900">
                  <a:solidFill>
                    <a:schemeClr val="bg1"/>
                  </a:solidFill>
                  <a:latin typeface="Tahoma" panose="020B0604030504040204" pitchFamily="34" charset="0"/>
                </a:rPr>
                <a:t>Proxy</a:t>
              </a:r>
            </a:p>
          </p:txBody>
        </p:sp>
        <p:pic>
          <p:nvPicPr>
            <p:cNvPr id="73" name="Picture 72">
              <a:extLst>
                <a:ext uri="{FF2B5EF4-FFF2-40B4-BE49-F238E27FC236}">
                  <a16:creationId xmlns:a16="http://schemas.microsoft.com/office/drawing/2014/main" id="{A4DA23D9-DABC-44E6-B84E-B7B7ABA1E5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034543" y="3538989"/>
              <a:ext cx="1560608" cy="780304"/>
            </a:xfrm>
            <a:prstGeom prst="rect">
              <a:avLst/>
            </a:prstGeom>
          </p:spPr>
        </p:pic>
        <p:pic>
          <p:nvPicPr>
            <p:cNvPr id="76" name="Picture 75">
              <a:extLst>
                <a:ext uri="{FF2B5EF4-FFF2-40B4-BE49-F238E27FC236}">
                  <a16:creationId xmlns:a16="http://schemas.microsoft.com/office/drawing/2014/main" id="{4E68FFCD-18FF-4F95-9DEC-12F2F85DA8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27965" y="1739303"/>
              <a:ext cx="395337" cy="395337"/>
            </a:xfrm>
            <a:prstGeom prst="rect">
              <a:avLst/>
            </a:prstGeom>
          </p:spPr>
        </p:pic>
        <p:pic>
          <p:nvPicPr>
            <p:cNvPr id="78" name="Picture 4">
              <a:extLst>
                <a:ext uri="{FF2B5EF4-FFF2-40B4-BE49-F238E27FC236}">
                  <a16:creationId xmlns:a16="http://schemas.microsoft.com/office/drawing/2014/main" id="{9CC80B32-4033-4612-AE5E-CF38D87258E7}"/>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7123165" y="2759257"/>
              <a:ext cx="354974" cy="354974"/>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C9B4B417-E90C-4FD1-91C0-94D878F32B56}"/>
                </a:ext>
              </a:extLst>
            </p:cNvPr>
            <p:cNvSpPr/>
            <p:nvPr/>
          </p:nvSpPr>
          <p:spPr>
            <a:xfrm>
              <a:off x="6507013" y="4359984"/>
              <a:ext cx="647616" cy="279044"/>
            </a:xfrm>
            <a:prstGeom prst="rect">
              <a:avLst/>
            </a:prstGeom>
          </p:spPr>
          <p:txBody>
            <a:bodyPr wrap="none">
              <a:spAutoFit/>
            </a:bodyPr>
            <a:lstStyle/>
            <a:p>
              <a:pPr algn="ctr"/>
              <a:r>
                <a:rPr lang="en-US" sz="900">
                  <a:solidFill>
                    <a:schemeClr val="bg1"/>
                  </a:solidFill>
                  <a:latin typeface="Tahoma" panose="020B0604030504040204" pitchFamily="34" charset="0"/>
                </a:rPr>
                <a:t>Cluster</a:t>
              </a:r>
            </a:p>
          </p:txBody>
        </p:sp>
        <p:sp>
          <p:nvSpPr>
            <p:cNvPr id="84" name="Rectangle 83">
              <a:extLst>
                <a:ext uri="{FF2B5EF4-FFF2-40B4-BE49-F238E27FC236}">
                  <a16:creationId xmlns:a16="http://schemas.microsoft.com/office/drawing/2014/main" id="{41BA1C25-735B-4014-8E60-FE73601230FE}"/>
                </a:ext>
              </a:extLst>
            </p:cNvPr>
            <p:cNvSpPr/>
            <p:nvPr/>
          </p:nvSpPr>
          <p:spPr>
            <a:xfrm>
              <a:off x="7538712" y="2060488"/>
              <a:ext cx="1149508" cy="279044"/>
            </a:xfrm>
            <a:prstGeom prst="rect">
              <a:avLst/>
            </a:prstGeom>
          </p:spPr>
          <p:txBody>
            <a:bodyPr wrap="none">
              <a:spAutoFit/>
            </a:bodyPr>
            <a:lstStyle/>
            <a:p>
              <a:pPr algn="ctr"/>
              <a:r>
                <a:rPr lang="en-US" sz="900">
                  <a:solidFill>
                    <a:schemeClr val="bg1"/>
                  </a:solidFill>
                  <a:latin typeface="Tahoma" panose="020B0604030504040204" pitchFamily="34" charset="0"/>
                </a:rPr>
                <a:t>Filter (inactive)</a:t>
              </a:r>
            </a:p>
          </p:txBody>
        </p:sp>
        <p:sp>
          <p:nvSpPr>
            <p:cNvPr id="86" name="Rectangle 85">
              <a:extLst>
                <a:ext uri="{FF2B5EF4-FFF2-40B4-BE49-F238E27FC236}">
                  <a16:creationId xmlns:a16="http://schemas.microsoft.com/office/drawing/2014/main" id="{5EA1F613-797B-46E7-9465-7C169FA71EA1}"/>
                </a:ext>
              </a:extLst>
            </p:cNvPr>
            <p:cNvSpPr/>
            <p:nvPr/>
          </p:nvSpPr>
          <p:spPr>
            <a:xfrm>
              <a:off x="6934934" y="2392593"/>
              <a:ext cx="734817" cy="279044"/>
            </a:xfrm>
            <a:prstGeom prst="rect">
              <a:avLst/>
            </a:prstGeom>
          </p:spPr>
          <p:txBody>
            <a:bodyPr wrap="none">
              <a:spAutoFit/>
            </a:bodyPr>
            <a:lstStyle/>
            <a:p>
              <a:pPr algn="ctr"/>
              <a:r>
                <a:rPr lang="en-US" sz="900">
                  <a:solidFill>
                    <a:schemeClr val="bg1"/>
                  </a:solidFill>
                  <a:latin typeface="Tahoma" panose="020B0604030504040204" pitchFamily="34" charset="0"/>
                </a:rPr>
                <a:t>Daemon</a:t>
              </a:r>
            </a:p>
          </p:txBody>
        </p:sp>
        <p:pic>
          <p:nvPicPr>
            <p:cNvPr id="88" name="Picture 87">
              <a:extLst>
                <a:ext uri="{FF2B5EF4-FFF2-40B4-BE49-F238E27FC236}">
                  <a16:creationId xmlns:a16="http://schemas.microsoft.com/office/drawing/2014/main" id="{ABFC6E66-9403-45D7-A1F8-FB1E4E15B3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25228" y="2757554"/>
              <a:ext cx="365633" cy="365633"/>
            </a:xfrm>
            <a:prstGeom prst="rect">
              <a:avLst/>
            </a:prstGeom>
          </p:spPr>
        </p:pic>
        <p:sp>
          <p:nvSpPr>
            <p:cNvPr id="91" name="Rectangle 90">
              <a:extLst>
                <a:ext uri="{FF2B5EF4-FFF2-40B4-BE49-F238E27FC236}">
                  <a16:creationId xmlns:a16="http://schemas.microsoft.com/office/drawing/2014/main" id="{B16F4F8A-583C-4F32-A572-A80BD999CE25}"/>
                </a:ext>
              </a:extLst>
            </p:cNvPr>
            <p:cNvSpPr/>
            <p:nvPr/>
          </p:nvSpPr>
          <p:spPr>
            <a:xfrm>
              <a:off x="5435510" y="2442486"/>
              <a:ext cx="566228" cy="279044"/>
            </a:xfrm>
            <a:prstGeom prst="rect">
              <a:avLst/>
            </a:prstGeom>
          </p:spPr>
          <p:txBody>
            <a:bodyPr wrap="none">
              <a:spAutoFit/>
            </a:bodyPr>
            <a:lstStyle/>
            <a:p>
              <a:pPr algn="ctr"/>
              <a:r>
                <a:rPr lang="en-US" sz="900">
                  <a:solidFill>
                    <a:schemeClr val="bg1"/>
                  </a:solidFill>
                  <a:latin typeface="Tahoma" panose="020B0604030504040204" pitchFamily="34" charset="0"/>
                </a:rPr>
                <a:t>Proxy</a:t>
              </a:r>
            </a:p>
          </p:txBody>
        </p:sp>
        <p:cxnSp>
          <p:nvCxnSpPr>
            <p:cNvPr id="104" name="Straight Arrow Connector 103">
              <a:extLst>
                <a:ext uri="{FF2B5EF4-FFF2-40B4-BE49-F238E27FC236}">
                  <a16:creationId xmlns:a16="http://schemas.microsoft.com/office/drawing/2014/main" id="{B010E1E0-0151-4F4D-8E2A-F62437369185}"/>
                </a:ext>
              </a:extLst>
            </p:cNvPr>
            <p:cNvCxnSpPr>
              <a:cxnSpLocks/>
              <a:stCxn id="88" idx="3"/>
              <a:endCxn id="78" idx="1"/>
            </p:cNvCxnSpPr>
            <p:nvPr/>
          </p:nvCxnSpPr>
          <p:spPr>
            <a:xfrm flipV="1">
              <a:off x="5890861" y="2936745"/>
              <a:ext cx="1232305" cy="36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448517AB-8A52-429F-9B91-A86933D603A5}"/>
                </a:ext>
              </a:extLst>
            </p:cNvPr>
            <p:cNvSpPr/>
            <p:nvPr/>
          </p:nvSpPr>
          <p:spPr>
            <a:xfrm>
              <a:off x="3823822" y="3602004"/>
              <a:ext cx="1205705" cy="279044"/>
            </a:xfrm>
            <a:prstGeom prst="rect">
              <a:avLst/>
            </a:prstGeom>
          </p:spPr>
          <p:txBody>
            <a:bodyPr wrap="none">
              <a:spAutoFit/>
            </a:bodyPr>
            <a:lstStyle/>
            <a:p>
              <a:pPr algn="ctr"/>
              <a:r>
                <a:rPr lang="en-US" sz="900">
                  <a:solidFill>
                    <a:schemeClr val="bg1"/>
                  </a:solidFill>
                  <a:latin typeface="Tahoma" panose="020B0604030504040204" pitchFamily="34" charset="0"/>
                </a:rPr>
                <a:t>Replicated state</a:t>
              </a:r>
            </a:p>
          </p:txBody>
        </p:sp>
        <p:pic>
          <p:nvPicPr>
            <p:cNvPr id="1053" name="Picture 8">
              <a:extLst>
                <a:ext uri="{FF2B5EF4-FFF2-40B4-BE49-F238E27FC236}">
                  <a16:creationId xmlns:a16="http://schemas.microsoft.com/office/drawing/2014/main" id="{A92CDDC9-E6BE-449C-8385-8F0EFD25C50E}"/>
                </a:ext>
              </a:extLst>
            </p:cNvPr>
            <p:cNvPicPr>
              <a:picLocks noChangeAspect="1" noChangeArrowheads="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bwMode="auto">
            <a:xfrm>
              <a:off x="4375416" y="596489"/>
              <a:ext cx="400543" cy="557899"/>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160">
              <a:extLst>
                <a:ext uri="{FF2B5EF4-FFF2-40B4-BE49-F238E27FC236}">
                  <a16:creationId xmlns:a16="http://schemas.microsoft.com/office/drawing/2014/main" id="{59A1DDEF-439D-49D5-9E0D-BF63D6984FB7}"/>
                </a:ext>
              </a:extLst>
            </p:cNvPr>
            <p:cNvSpPr/>
            <p:nvPr/>
          </p:nvSpPr>
          <p:spPr>
            <a:xfrm>
              <a:off x="3873974" y="1202651"/>
              <a:ext cx="1365683" cy="279044"/>
            </a:xfrm>
            <a:prstGeom prst="rect">
              <a:avLst/>
            </a:prstGeom>
          </p:spPr>
          <p:txBody>
            <a:bodyPr wrap="square">
              <a:spAutoFit/>
            </a:bodyPr>
            <a:lstStyle/>
            <a:p>
              <a:pPr algn="ctr"/>
              <a:r>
                <a:rPr lang="en-US" sz="900">
                  <a:solidFill>
                    <a:schemeClr val="bg1"/>
                  </a:solidFill>
                  <a:latin typeface="Tahoma" panose="020B0604030504040204" pitchFamily="34" charset="0"/>
                </a:rPr>
                <a:t>Coordinator </a:t>
              </a:r>
            </a:p>
          </p:txBody>
        </p:sp>
        <p:cxnSp>
          <p:nvCxnSpPr>
            <p:cNvPr id="1055" name="Connector: Elbow 1054">
              <a:extLst>
                <a:ext uri="{FF2B5EF4-FFF2-40B4-BE49-F238E27FC236}">
                  <a16:creationId xmlns:a16="http://schemas.microsoft.com/office/drawing/2014/main" id="{AD56CDB0-6FF9-4A56-99D8-2CF161CEDF19}"/>
                </a:ext>
              </a:extLst>
            </p:cNvPr>
            <p:cNvCxnSpPr>
              <a:stCxn id="1053" idx="1"/>
              <a:endCxn id="38" idx="0"/>
            </p:cNvCxnSpPr>
            <p:nvPr/>
          </p:nvCxnSpPr>
          <p:spPr>
            <a:xfrm rot="10800000" flipV="1">
              <a:off x="1671415" y="875439"/>
              <a:ext cx="2704001" cy="1519779"/>
            </a:xfrm>
            <a:prstGeom prst="bentConnector2">
              <a:avLst/>
            </a:prstGeom>
            <a:ln w="127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3DCC99DB-6A3E-4EA9-9D6D-1ABD1D8B843B}"/>
                </a:ext>
              </a:extLst>
            </p:cNvPr>
            <p:cNvCxnSpPr>
              <a:cxnSpLocks/>
              <a:stCxn id="1053" idx="3"/>
            </p:cNvCxnSpPr>
            <p:nvPr/>
          </p:nvCxnSpPr>
          <p:spPr>
            <a:xfrm>
              <a:off x="4775958" y="875438"/>
              <a:ext cx="2347206" cy="1500561"/>
            </a:xfrm>
            <a:prstGeom prst="bentConnector3">
              <a:avLst>
                <a:gd name="adj1" fmla="val 100116"/>
              </a:avLst>
            </a:prstGeom>
            <a:ln w="127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9" name="Connector: Elbow 1058">
              <a:extLst>
                <a:ext uri="{FF2B5EF4-FFF2-40B4-BE49-F238E27FC236}">
                  <a16:creationId xmlns:a16="http://schemas.microsoft.com/office/drawing/2014/main" id="{7A2A7A37-A237-441E-8689-98BBFB777E39}"/>
                </a:ext>
              </a:extLst>
            </p:cNvPr>
            <p:cNvCxnSpPr>
              <a:cxnSpLocks/>
              <a:stCxn id="161" idx="1"/>
              <a:endCxn id="62" idx="0"/>
            </p:cNvCxnSpPr>
            <p:nvPr/>
          </p:nvCxnSpPr>
          <p:spPr>
            <a:xfrm rot="10800000" flipV="1">
              <a:off x="3333746" y="1342173"/>
              <a:ext cx="540229" cy="1093043"/>
            </a:xfrm>
            <a:prstGeom prst="bentConnector2">
              <a:avLst/>
            </a:prstGeom>
            <a:ln w="127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2" name="Connector: Elbow 1061">
              <a:extLst>
                <a:ext uri="{FF2B5EF4-FFF2-40B4-BE49-F238E27FC236}">
                  <a16:creationId xmlns:a16="http://schemas.microsoft.com/office/drawing/2014/main" id="{853D7B7A-86C0-49D8-BDCD-F18C86716AC0}"/>
                </a:ext>
              </a:extLst>
            </p:cNvPr>
            <p:cNvCxnSpPr>
              <a:cxnSpLocks/>
            </p:cNvCxnSpPr>
            <p:nvPr/>
          </p:nvCxnSpPr>
          <p:spPr>
            <a:xfrm rot="16200000" flipH="1">
              <a:off x="4850815" y="1605602"/>
              <a:ext cx="1101335" cy="592041"/>
            </a:xfrm>
            <a:prstGeom prst="bentConnector3">
              <a:avLst>
                <a:gd name="adj1" fmla="val -378"/>
              </a:avLst>
            </a:prstGeom>
            <a:ln w="127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Isosceles Triangle 40">
              <a:extLst>
                <a:ext uri="{FF2B5EF4-FFF2-40B4-BE49-F238E27FC236}">
                  <a16:creationId xmlns:a16="http://schemas.microsoft.com/office/drawing/2014/main" id="{734B708E-5BA6-403B-8481-7D4219431342}"/>
                </a:ext>
              </a:extLst>
            </p:cNvPr>
            <p:cNvSpPr/>
            <p:nvPr/>
          </p:nvSpPr>
          <p:spPr bwMode="auto">
            <a:xfrm rot="16200000" flipV="1">
              <a:off x="3897801" y="2726054"/>
              <a:ext cx="1309450" cy="521626"/>
            </a:xfrm>
            <a:prstGeom prst="triangle">
              <a:avLst>
                <a:gd name="adj" fmla="val 52194"/>
              </a:avLst>
            </a:prstGeom>
            <a:gradFill>
              <a:gsLst>
                <a:gs pos="100000">
                  <a:srgbClr val="003738"/>
                </a:gs>
                <a:gs pos="0">
                  <a:schemeClr val="bg1">
                    <a:lumMod val="85000"/>
                    <a:alpha val="7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57" fontAlgn="base">
                <a:spcBef>
                  <a:spcPct val="0"/>
                </a:spcBef>
                <a:spcAft>
                  <a:spcPct val="0"/>
                </a:spcAft>
              </a:pPr>
              <a:endParaRPr lang="en-US" sz="90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42" name="Group 41">
              <a:extLst>
                <a:ext uri="{FF2B5EF4-FFF2-40B4-BE49-F238E27FC236}">
                  <a16:creationId xmlns:a16="http://schemas.microsoft.com/office/drawing/2014/main" id="{D398BE97-4C9B-435B-B175-20D58E3CF566}"/>
                </a:ext>
              </a:extLst>
            </p:cNvPr>
            <p:cNvGrpSpPr/>
            <p:nvPr/>
          </p:nvGrpSpPr>
          <p:grpSpPr>
            <a:xfrm>
              <a:off x="626974" y="3267763"/>
              <a:ext cx="2906174" cy="148064"/>
              <a:chOff x="1118070" y="4639121"/>
              <a:chExt cx="3874898" cy="197419"/>
            </a:xfrm>
          </p:grpSpPr>
          <p:cxnSp>
            <p:nvCxnSpPr>
              <p:cNvPr id="32" name="Straight Connector 31">
                <a:extLst>
                  <a:ext uri="{FF2B5EF4-FFF2-40B4-BE49-F238E27FC236}">
                    <a16:creationId xmlns:a16="http://schemas.microsoft.com/office/drawing/2014/main" id="{BBCDD8D1-AD80-431C-A11E-3F655652D757}"/>
                  </a:ext>
                </a:extLst>
              </p:cNvPr>
              <p:cNvCxnSpPr/>
              <p:nvPr/>
            </p:nvCxnSpPr>
            <p:spPr>
              <a:xfrm>
                <a:off x="1118070" y="4836539"/>
                <a:ext cx="3874898" cy="0"/>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DCC062-1409-43EF-888B-D675ABD5DC25}"/>
                  </a:ext>
                </a:extLst>
              </p:cNvPr>
              <p:cNvCxnSpPr>
                <a:cxnSpLocks/>
              </p:cNvCxnSpPr>
              <p:nvPr/>
            </p:nvCxnSpPr>
            <p:spPr>
              <a:xfrm flipV="1">
                <a:off x="4992968" y="4639122"/>
                <a:ext cx="0" cy="197418"/>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83E8AA5-B90D-4ED3-8D17-5DC6D9921E46}"/>
                  </a:ext>
                </a:extLst>
              </p:cNvPr>
              <p:cNvCxnSpPr>
                <a:cxnSpLocks/>
              </p:cNvCxnSpPr>
              <p:nvPr/>
            </p:nvCxnSpPr>
            <p:spPr>
              <a:xfrm flipV="1">
                <a:off x="1118070" y="4639121"/>
                <a:ext cx="0" cy="197418"/>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87348648-809D-42B4-8CDE-41603072E910}"/>
                </a:ext>
              </a:extLst>
            </p:cNvPr>
            <p:cNvGrpSpPr/>
            <p:nvPr/>
          </p:nvGrpSpPr>
          <p:grpSpPr>
            <a:xfrm>
              <a:off x="5411098" y="3267763"/>
              <a:ext cx="2906174" cy="148064"/>
              <a:chOff x="1118070" y="4639121"/>
              <a:chExt cx="3874898" cy="197419"/>
            </a:xfrm>
          </p:grpSpPr>
          <p:cxnSp>
            <p:nvCxnSpPr>
              <p:cNvPr id="87" name="Straight Connector 86">
                <a:extLst>
                  <a:ext uri="{FF2B5EF4-FFF2-40B4-BE49-F238E27FC236}">
                    <a16:creationId xmlns:a16="http://schemas.microsoft.com/office/drawing/2014/main" id="{BB6626DE-F641-41C5-8A4C-AD39EFD88BFE}"/>
                  </a:ext>
                </a:extLst>
              </p:cNvPr>
              <p:cNvCxnSpPr/>
              <p:nvPr/>
            </p:nvCxnSpPr>
            <p:spPr>
              <a:xfrm>
                <a:off x="1118070" y="4836539"/>
                <a:ext cx="3874898" cy="0"/>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E829703-FF88-435E-9442-E247946DB33D}"/>
                  </a:ext>
                </a:extLst>
              </p:cNvPr>
              <p:cNvCxnSpPr>
                <a:cxnSpLocks/>
              </p:cNvCxnSpPr>
              <p:nvPr/>
            </p:nvCxnSpPr>
            <p:spPr>
              <a:xfrm flipV="1">
                <a:off x="4992968" y="4639122"/>
                <a:ext cx="0" cy="197418"/>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FD3954-2207-42E7-912B-8F5802EC2E15}"/>
                  </a:ext>
                </a:extLst>
              </p:cNvPr>
              <p:cNvCxnSpPr>
                <a:cxnSpLocks/>
              </p:cNvCxnSpPr>
              <p:nvPr/>
            </p:nvCxnSpPr>
            <p:spPr>
              <a:xfrm flipV="1">
                <a:off x="1118070" y="4639121"/>
                <a:ext cx="0" cy="197418"/>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grpSp>
        <p:cxnSp>
          <p:nvCxnSpPr>
            <p:cNvPr id="43" name="Connector: Elbow 42">
              <a:extLst>
                <a:ext uri="{FF2B5EF4-FFF2-40B4-BE49-F238E27FC236}">
                  <a16:creationId xmlns:a16="http://schemas.microsoft.com/office/drawing/2014/main" id="{F5AE3F75-D645-4347-9383-0971C107190C}"/>
                </a:ext>
              </a:extLst>
            </p:cNvPr>
            <p:cNvCxnSpPr>
              <a:cxnSpLocks/>
            </p:cNvCxnSpPr>
            <p:nvPr/>
          </p:nvCxnSpPr>
          <p:spPr>
            <a:xfrm rot="5400000">
              <a:off x="7278929" y="1957419"/>
              <a:ext cx="449587" cy="388858"/>
            </a:xfrm>
            <a:prstGeom prst="bentConnector3">
              <a:avLst>
                <a:gd name="adj1" fmla="val 1272"/>
              </a:avLst>
            </a:prstGeom>
            <a:ln w="127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FA41FA68-3812-4D74-8168-43021B6CAB3C}"/>
              </a:ext>
            </a:extLst>
          </p:cNvPr>
          <p:cNvSpPr>
            <a:spLocks noGrp="1"/>
          </p:cNvSpPr>
          <p:nvPr>
            <p:ph type="title"/>
          </p:nvPr>
        </p:nvSpPr>
        <p:spPr/>
        <p:txBody>
          <a:bodyPr/>
          <a:lstStyle/>
          <a:p>
            <a:r>
              <a:rPr lang="en-US" noProof="0"/>
              <a:t>CDP </a:t>
            </a:r>
            <a:r>
              <a:rPr lang="ko-KR" altLang="en-US" noProof="0" dirty="0"/>
              <a:t>요약</a:t>
            </a:r>
            <a:endParaRPr lang="en-US" noProof="0" dirty="0"/>
          </a:p>
        </p:txBody>
      </p:sp>
    </p:spTree>
    <p:extLst>
      <p:ext uri="{BB962C8B-B14F-4D97-AF65-F5344CB8AC3E}">
        <p14:creationId xmlns:p14="http://schemas.microsoft.com/office/powerpoint/2010/main" val="34071878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6B3F9-B540-437E-8651-E1C6982CE93B}"/>
              </a:ext>
            </a:extLst>
          </p:cNvPr>
          <p:cNvSpPr>
            <a:spLocks noGrp="1"/>
          </p:cNvSpPr>
          <p:nvPr>
            <p:ph type="title"/>
          </p:nvPr>
        </p:nvSpPr>
        <p:spPr/>
        <p:txBody>
          <a:bodyPr/>
          <a:lstStyle/>
          <a:p>
            <a:r>
              <a:rPr lang="en-US" dirty="0"/>
              <a:t>Continuous Data Protection </a:t>
            </a:r>
            <a:r>
              <a:rPr lang="ko-KR" altLang="en-US" dirty="0"/>
              <a:t>기능</a:t>
            </a:r>
            <a:endParaRPr lang="en-US" dirty="0"/>
          </a:p>
        </p:txBody>
      </p:sp>
      <p:sp>
        <p:nvSpPr>
          <p:cNvPr id="3" name="Text Placeholder 2">
            <a:extLst>
              <a:ext uri="{FF2B5EF4-FFF2-40B4-BE49-F238E27FC236}">
                <a16:creationId xmlns:a16="http://schemas.microsoft.com/office/drawing/2014/main" id="{F78CAACC-93DF-4F3C-9626-93F13C399BB9}"/>
              </a:ext>
            </a:extLst>
          </p:cNvPr>
          <p:cNvSpPr txBox="1">
            <a:spLocks/>
          </p:cNvSpPr>
          <p:nvPr/>
        </p:nvSpPr>
        <p:spPr>
          <a:xfrm>
            <a:off x="360000" y="972545"/>
            <a:ext cx="4615861" cy="3693896"/>
          </a:xfrm>
          <a:prstGeom prst="rect">
            <a:avLst/>
          </a:prstGeom>
        </p:spPr>
        <p:txBody>
          <a:bodyPr lIns="0"/>
          <a:lstStyle>
            <a:lvl1pPr marL="0" indent="0" algn="l" defTabSz="914661" rtl="0" eaLnBrk="1" latinLnBrk="0" hangingPunct="1">
              <a:lnSpc>
                <a:spcPct val="100000"/>
              </a:lnSpc>
              <a:spcBef>
                <a:spcPts val="0"/>
              </a:spcBef>
              <a:buSzPct val="90000"/>
              <a:buFont typeface="Arial" pitchFamily="34" charset="0"/>
              <a:buNone/>
              <a:defRPr sz="2667" kern="1200" spc="0" baseline="0">
                <a:solidFill>
                  <a:schemeClr val="bg1"/>
                </a:solidFill>
                <a:latin typeface="+mn-lt"/>
                <a:ea typeface="+mn-ea"/>
                <a:cs typeface="+mn-cs"/>
              </a:defRPr>
            </a:lvl1pPr>
            <a:lvl2pPr marL="355574" indent="-355574" algn="l" defTabSz="914661" rtl="0" eaLnBrk="1" latinLnBrk="0" hangingPunct="1">
              <a:lnSpc>
                <a:spcPct val="100000"/>
              </a:lnSpc>
              <a:spcBef>
                <a:spcPts val="0"/>
              </a:spcBef>
              <a:buClr>
                <a:schemeClr val="tx1">
                  <a:lumMod val="50000"/>
                  <a:lumOff val="50000"/>
                </a:schemeClr>
              </a:buClr>
              <a:buSzPct val="90000"/>
              <a:buFont typeface="Arial" pitchFamily="34" charset="0"/>
              <a:buChar char="•"/>
              <a:tabLst/>
              <a:defRPr sz="2667" kern="1200" spc="0" baseline="0">
                <a:solidFill>
                  <a:schemeClr val="tx1">
                    <a:lumMod val="50000"/>
                    <a:lumOff val="50000"/>
                  </a:schemeClr>
                </a:solidFill>
                <a:latin typeface="+mn-lt"/>
                <a:ea typeface="+mn-ea"/>
                <a:cs typeface="+mn-cs"/>
              </a:defRPr>
            </a:lvl2pPr>
            <a:lvl3pPr marL="914697" indent="-284256" algn="l" defTabSz="914661" rtl="0" eaLnBrk="1" latinLnBrk="0" hangingPunct="1">
              <a:lnSpc>
                <a:spcPct val="90000"/>
              </a:lnSpc>
              <a:spcBef>
                <a:spcPct val="20000"/>
              </a:spcBef>
              <a:buSzPct val="90000"/>
              <a:buFont typeface="Arial" pitchFamily="34" charset="0"/>
              <a:buChar char="•"/>
              <a:defRPr sz="24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483210" indent="-223912" algn="l" defTabSz="914661" rtl="0" eaLnBrk="1" latinLnBrk="0" hangingPunct="1">
              <a:lnSpc>
                <a:spcPct val="90000"/>
              </a:lnSpc>
              <a:spcBef>
                <a:spcPct val="20000"/>
              </a:spcBef>
              <a:buSzPct val="90000"/>
              <a:buFont typeface="Arial" pitchFamily="34" charset="0"/>
              <a:buChar char="•"/>
              <a:tabLst>
                <a:tab pos="914697" algn="l"/>
              </a:tabLst>
              <a:defRPr sz="1867"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713470" indent="-230264" algn="l" defTabSz="914661"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5317" indent="-228666" algn="l" defTabSz="91466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646" indent="-228666" algn="l" defTabSz="91466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978" indent="-228666" algn="l" defTabSz="91466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7308" indent="-228666" algn="l" defTabSz="91466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ko-KR" altLang="en-US" sz="2000" dirty="0">
                <a:solidFill>
                  <a:srgbClr val="00E296"/>
                </a:solidFill>
              </a:rPr>
              <a:t>단기 보관</a:t>
            </a:r>
            <a:endParaRPr lang="en-US" sz="2000" dirty="0">
              <a:solidFill>
                <a:srgbClr val="00E296"/>
              </a:solidFill>
            </a:endParaRPr>
          </a:p>
          <a:p>
            <a:pPr marL="342892" indent="-342892">
              <a:spcAft>
                <a:spcPts val="600"/>
              </a:spcAft>
              <a:buFont typeface="Arial" pitchFamily="34" charset="0"/>
              <a:buChar char="•"/>
            </a:pPr>
            <a:r>
              <a:rPr lang="ko-KR" altLang="en-US" sz="1600" dirty="0"/>
              <a:t>최신 상태 </a:t>
            </a:r>
            <a:r>
              <a:rPr lang="en-US" altLang="ko-KR" sz="1600" dirty="0"/>
              <a:t>(crash-consistent)</a:t>
            </a:r>
          </a:p>
          <a:p>
            <a:pPr marL="342892" indent="-342892">
              <a:spcAft>
                <a:spcPts val="600"/>
              </a:spcAft>
              <a:buFont typeface="Arial" pitchFamily="34" charset="0"/>
              <a:buChar char="•"/>
            </a:pPr>
            <a:r>
              <a:rPr lang="ko-KR" altLang="en-US" sz="1600" dirty="0"/>
              <a:t>단기 보관 백업에서 시점 장애 조치 </a:t>
            </a:r>
            <a:r>
              <a:rPr lang="en-US" altLang="ko-KR" sz="1600" dirty="0"/>
              <a:t>(crash-consistent)</a:t>
            </a:r>
          </a:p>
          <a:p>
            <a:pPr marL="342892" indent="-342892">
              <a:spcAft>
                <a:spcPts val="600"/>
              </a:spcAft>
              <a:buFont typeface="Arial" pitchFamily="34" charset="0"/>
              <a:buChar char="•"/>
            </a:pPr>
            <a:endParaRPr lang="en-US" sz="1600" dirty="0"/>
          </a:p>
          <a:p>
            <a:pPr>
              <a:spcAft>
                <a:spcPts val="600"/>
              </a:spcAft>
            </a:pPr>
            <a:r>
              <a:rPr lang="ko-KR" altLang="en-US" sz="2000" dirty="0">
                <a:solidFill>
                  <a:srgbClr val="00E296"/>
                </a:solidFill>
              </a:rPr>
              <a:t>장기 보관</a:t>
            </a:r>
            <a:endParaRPr lang="en-US" sz="2000" dirty="0">
              <a:solidFill>
                <a:srgbClr val="00E296"/>
              </a:solidFill>
            </a:endParaRPr>
          </a:p>
          <a:p>
            <a:pPr marL="342892" indent="-342892">
              <a:spcAft>
                <a:spcPts val="600"/>
              </a:spcAft>
              <a:buFont typeface="Arial" pitchFamily="34" charset="0"/>
              <a:buChar char="•"/>
            </a:pPr>
            <a:r>
              <a:rPr lang="ko-KR" altLang="en-US" sz="1600" dirty="0"/>
              <a:t>장기 보관 지점 </a:t>
            </a:r>
            <a:endParaRPr lang="en-US" altLang="ko-KR" sz="1600" dirty="0"/>
          </a:p>
          <a:p>
            <a:pPr>
              <a:spcAft>
                <a:spcPts val="600"/>
              </a:spcAft>
            </a:pPr>
            <a:r>
              <a:rPr lang="en-US" altLang="ko-KR" sz="1600" dirty="0"/>
              <a:t>     </a:t>
            </a:r>
            <a:r>
              <a:rPr lang="en-US" altLang="ko-KR" sz="1400" dirty="0"/>
              <a:t>(</a:t>
            </a:r>
            <a:r>
              <a:rPr lang="ko-KR" altLang="en-US" sz="1400" dirty="0"/>
              <a:t>어플리케이션 자동 인식 또는 </a:t>
            </a:r>
            <a:r>
              <a:rPr lang="en-US" altLang="ko-KR" sz="1400" dirty="0"/>
              <a:t>crash-consistent) </a:t>
            </a:r>
            <a:endParaRPr lang="en-US" sz="1800" dirty="0"/>
          </a:p>
          <a:p>
            <a:pPr>
              <a:spcAft>
                <a:spcPts val="600"/>
              </a:spcAft>
            </a:pPr>
            <a:endParaRPr lang="en-US" sz="2000" dirty="0">
              <a:solidFill>
                <a:srgbClr val="00E296"/>
              </a:solidFill>
            </a:endParaRPr>
          </a:p>
          <a:p>
            <a:pPr>
              <a:spcAft>
                <a:spcPts val="600"/>
              </a:spcAft>
            </a:pPr>
            <a:r>
              <a:rPr lang="ko-KR" altLang="en-US" sz="2000" dirty="0">
                <a:solidFill>
                  <a:srgbClr val="00E296"/>
                </a:solidFill>
              </a:rPr>
              <a:t>영구 장애 조치 및 장애 복구</a:t>
            </a:r>
            <a:endParaRPr lang="en-US" sz="2000" dirty="0">
              <a:solidFill>
                <a:srgbClr val="00E296"/>
              </a:solidFill>
            </a:endParaRPr>
          </a:p>
          <a:p>
            <a:pPr marL="342892" indent="-342892">
              <a:spcAft>
                <a:spcPts val="600"/>
              </a:spcAft>
              <a:buFont typeface="Arial" pitchFamily="34" charset="0"/>
              <a:buChar char="•"/>
            </a:pPr>
            <a:r>
              <a:rPr lang="ko-KR" altLang="en-US" sz="1600" dirty="0"/>
              <a:t>기존 복제 작업과 유사</a:t>
            </a:r>
            <a:endParaRPr lang="en-US" sz="1600" dirty="0"/>
          </a:p>
        </p:txBody>
      </p:sp>
      <p:pic>
        <p:nvPicPr>
          <p:cNvPr id="5" name="Picture 4">
            <a:extLst>
              <a:ext uri="{FF2B5EF4-FFF2-40B4-BE49-F238E27FC236}">
                <a16:creationId xmlns:a16="http://schemas.microsoft.com/office/drawing/2014/main" id="{8C24C2C6-FB2A-47A9-B46E-4C3787716EB4}"/>
              </a:ext>
            </a:extLst>
          </p:cNvPr>
          <p:cNvPicPr>
            <a:picLocks noChangeAspect="1"/>
          </p:cNvPicPr>
          <p:nvPr/>
        </p:nvPicPr>
        <p:blipFill>
          <a:blip r:embed="rId3"/>
          <a:stretch>
            <a:fillRect/>
          </a:stretch>
        </p:blipFill>
        <p:spPr>
          <a:xfrm>
            <a:off x="5039656" y="1318893"/>
            <a:ext cx="3901966" cy="2896552"/>
          </a:xfrm>
          <a:prstGeom prst="rect">
            <a:avLst/>
          </a:prstGeom>
        </p:spPr>
      </p:pic>
    </p:spTree>
    <p:extLst>
      <p:ext uri="{BB962C8B-B14F-4D97-AF65-F5344CB8AC3E}">
        <p14:creationId xmlns:p14="http://schemas.microsoft.com/office/powerpoint/2010/main" val="27420268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7A1D-43F7-410A-9F76-6CB64920D985}"/>
              </a:ext>
            </a:extLst>
          </p:cNvPr>
          <p:cNvSpPr>
            <a:spLocks noGrp="1"/>
          </p:cNvSpPr>
          <p:nvPr>
            <p:ph type="title"/>
          </p:nvPr>
        </p:nvSpPr>
        <p:spPr>
          <a:xfrm>
            <a:off x="360000" y="171451"/>
            <a:ext cx="8425225" cy="553998"/>
          </a:xfrm>
        </p:spPr>
        <p:txBody>
          <a:bodyPr/>
          <a:lstStyle/>
          <a:p>
            <a:r>
              <a:rPr lang="ko-KR" altLang="en-US" noProof="0" dirty="0"/>
              <a:t>단기 보관을 위해</a:t>
            </a:r>
            <a:endParaRPr lang="en-US" noProof="0" dirty="0"/>
          </a:p>
        </p:txBody>
      </p:sp>
      <p:sp>
        <p:nvSpPr>
          <p:cNvPr id="3" name="Text Placeholder 2">
            <a:extLst>
              <a:ext uri="{FF2B5EF4-FFF2-40B4-BE49-F238E27FC236}">
                <a16:creationId xmlns:a16="http://schemas.microsoft.com/office/drawing/2014/main" id="{B908F739-FC62-4EAA-8A98-B0E767CE51F8}"/>
              </a:ext>
            </a:extLst>
          </p:cNvPr>
          <p:cNvSpPr>
            <a:spLocks noGrp="1"/>
          </p:cNvSpPr>
          <p:nvPr>
            <p:ph type="body" sz="quarter" idx="4294967295"/>
          </p:nvPr>
        </p:nvSpPr>
        <p:spPr>
          <a:xfrm>
            <a:off x="360000" y="1023938"/>
            <a:ext cx="8424862" cy="1077218"/>
          </a:xfrm>
        </p:spPr>
        <p:txBody>
          <a:bodyPr/>
          <a:lstStyle/>
          <a:p>
            <a:pPr>
              <a:spcAft>
                <a:spcPts val="600"/>
              </a:spcAft>
            </a:pPr>
            <a:r>
              <a:rPr lang="ko-KR" altLang="en-US" dirty="0"/>
              <a:t>최소 </a:t>
            </a:r>
            <a:r>
              <a:rPr lang="en-US" altLang="ko-KR" dirty="0"/>
              <a:t>2 </a:t>
            </a:r>
            <a:r>
              <a:rPr lang="ko-KR" altLang="en-US" dirty="0"/>
              <a:t>초</a:t>
            </a:r>
            <a:endParaRPr lang="en-US" altLang="ko-KR" dirty="0"/>
          </a:p>
          <a:p>
            <a:pPr>
              <a:spcAft>
                <a:spcPts val="600"/>
              </a:spcAft>
            </a:pPr>
            <a:r>
              <a:rPr lang="ko-KR" altLang="en-US" dirty="0"/>
              <a:t>권장 사항 </a:t>
            </a:r>
            <a:r>
              <a:rPr lang="en-US" altLang="ko-KR" dirty="0"/>
              <a:t>: 15 </a:t>
            </a:r>
            <a:r>
              <a:rPr lang="ko-KR" altLang="en-US" dirty="0"/>
              <a:t>초 이상</a:t>
            </a:r>
            <a:endParaRPr lang="en-US" altLang="ko-KR" dirty="0"/>
          </a:p>
          <a:p>
            <a:pPr>
              <a:spcAft>
                <a:spcPts val="600"/>
              </a:spcAft>
            </a:pPr>
            <a:r>
              <a:rPr lang="en-US" noProof="0" dirty="0"/>
              <a:t>Crash-consistent</a:t>
            </a:r>
          </a:p>
        </p:txBody>
      </p:sp>
      <p:pic>
        <p:nvPicPr>
          <p:cNvPr id="4" name="Picture 3">
            <a:extLst>
              <a:ext uri="{FF2B5EF4-FFF2-40B4-BE49-F238E27FC236}">
                <a16:creationId xmlns:a16="http://schemas.microsoft.com/office/drawing/2014/main" id="{54B925B8-2DF4-44B6-9BD4-3824D3311F41}"/>
              </a:ext>
            </a:extLst>
          </p:cNvPr>
          <p:cNvPicPr>
            <a:picLocks noChangeAspect="1"/>
          </p:cNvPicPr>
          <p:nvPr/>
        </p:nvPicPr>
        <p:blipFill rotWithShape="1">
          <a:blip r:embed="rId3"/>
          <a:srcRect l="25067" t="18194" b="50000"/>
          <a:stretch/>
        </p:blipFill>
        <p:spPr>
          <a:xfrm>
            <a:off x="360000" y="2408753"/>
            <a:ext cx="6651807" cy="2010847"/>
          </a:xfrm>
          <a:prstGeom prst="rect">
            <a:avLst/>
          </a:prstGeom>
        </p:spPr>
      </p:pic>
    </p:spTree>
    <p:extLst>
      <p:ext uri="{BB962C8B-B14F-4D97-AF65-F5344CB8AC3E}">
        <p14:creationId xmlns:p14="http://schemas.microsoft.com/office/powerpoint/2010/main" val="17993017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1714D-7CA9-410C-B59F-E2BB19B3D7E4}"/>
              </a:ext>
            </a:extLst>
          </p:cNvPr>
          <p:cNvPicPr>
            <a:picLocks noChangeAspect="1"/>
          </p:cNvPicPr>
          <p:nvPr/>
        </p:nvPicPr>
        <p:blipFill rotWithShape="1">
          <a:blip r:embed="rId3"/>
          <a:srcRect b="26705"/>
          <a:stretch/>
        </p:blipFill>
        <p:spPr>
          <a:xfrm>
            <a:off x="360000" y="1737724"/>
            <a:ext cx="5739765" cy="2996209"/>
          </a:xfrm>
          <a:prstGeom prst="rect">
            <a:avLst/>
          </a:prstGeom>
        </p:spPr>
      </p:pic>
      <p:sp>
        <p:nvSpPr>
          <p:cNvPr id="2" name="Title 1">
            <a:extLst>
              <a:ext uri="{FF2B5EF4-FFF2-40B4-BE49-F238E27FC236}">
                <a16:creationId xmlns:a16="http://schemas.microsoft.com/office/drawing/2014/main" id="{CDAF7A1D-43F7-410A-9F76-6CB64920D985}"/>
              </a:ext>
            </a:extLst>
          </p:cNvPr>
          <p:cNvSpPr>
            <a:spLocks noGrp="1"/>
          </p:cNvSpPr>
          <p:nvPr>
            <p:ph type="title"/>
          </p:nvPr>
        </p:nvSpPr>
        <p:spPr>
          <a:xfrm>
            <a:off x="359999" y="171451"/>
            <a:ext cx="8425225" cy="461665"/>
          </a:xfrm>
        </p:spPr>
        <p:txBody>
          <a:bodyPr/>
          <a:lstStyle/>
          <a:p>
            <a:r>
              <a:rPr lang="ko-KR" altLang="en-US" sz="3000" dirty="0"/>
              <a:t>장기 보관을 위해</a:t>
            </a:r>
            <a:endParaRPr lang="en-US" sz="3000" dirty="0"/>
          </a:p>
        </p:txBody>
      </p:sp>
      <p:sp>
        <p:nvSpPr>
          <p:cNvPr id="7" name="Text Placeholder 6">
            <a:extLst>
              <a:ext uri="{FF2B5EF4-FFF2-40B4-BE49-F238E27FC236}">
                <a16:creationId xmlns:a16="http://schemas.microsoft.com/office/drawing/2014/main" id="{727ACC59-C422-4C94-BFB4-6C88E230AEC1}"/>
              </a:ext>
            </a:extLst>
          </p:cNvPr>
          <p:cNvSpPr>
            <a:spLocks noGrp="1"/>
          </p:cNvSpPr>
          <p:nvPr>
            <p:ph type="body" sz="quarter" idx="4294967295"/>
          </p:nvPr>
        </p:nvSpPr>
        <p:spPr>
          <a:xfrm>
            <a:off x="360000" y="1023938"/>
            <a:ext cx="4211638" cy="307777"/>
          </a:xfrm>
        </p:spPr>
        <p:txBody>
          <a:bodyPr/>
          <a:lstStyle/>
          <a:p>
            <a:r>
              <a:rPr lang="ko-KR" altLang="en-US" dirty="0"/>
              <a:t>어플리케이션 자동 인지</a:t>
            </a:r>
            <a:endParaRPr lang="en-US" noProof="0" dirty="0"/>
          </a:p>
        </p:txBody>
      </p:sp>
      <p:sp>
        <p:nvSpPr>
          <p:cNvPr id="6" name="Rectangle 5">
            <a:extLst>
              <a:ext uri="{FF2B5EF4-FFF2-40B4-BE49-F238E27FC236}">
                <a16:creationId xmlns:a16="http://schemas.microsoft.com/office/drawing/2014/main" id="{9C101AB9-66C8-428E-9A8D-5DA3AB7637AF}"/>
              </a:ext>
            </a:extLst>
          </p:cNvPr>
          <p:cNvSpPr/>
          <p:nvPr/>
        </p:nvSpPr>
        <p:spPr bwMode="auto">
          <a:xfrm>
            <a:off x="1720850" y="3772175"/>
            <a:ext cx="3361690" cy="961758"/>
          </a:xfrm>
          <a:prstGeom prst="rect">
            <a:avLst/>
          </a:prstGeom>
          <a:noFill/>
          <a:ln w="38100">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de-AT" sz="180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9" name="Picture 8">
            <a:extLst>
              <a:ext uri="{FF2B5EF4-FFF2-40B4-BE49-F238E27FC236}">
                <a16:creationId xmlns:a16="http://schemas.microsoft.com/office/drawing/2014/main" id="{3E0D0EBE-7A6E-45FB-9B85-78E6562F1372}"/>
              </a:ext>
            </a:extLst>
          </p:cNvPr>
          <p:cNvPicPr>
            <a:picLocks noChangeAspect="1"/>
          </p:cNvPicPr>
          <p:nvPr/>
        </p:nvPicPr>
        <p:blipFill>
          <a:blip r:embed="rId4"/>
          <a:stretch>
            <a:fillRect/>
          </a:stretch>
        </p:blipFill>
        <p:spPr>
          <a:xfrm>
            <a:off x="5389521" y="1158081"/>
            <a:ext cx="3487906" cy="2706017"/>
          </a:xfrm>
          <a:prstGeom prst="rect">
            <a:avLst/>
          </a:prstGeom>
        </p:spPr>
      </p:pic>
      <p:sp>
        <p:nvSpPr>
          <p:cNvPr id="4" name="Freeform: Shape 3">
            <a:extLst>
              <a:ext uri="{FF2B5EF4-FFF2-40B4-BE49-F238E27FC236}">
                <a16:creationId xmlns:a16="http://schemas.microsoft.com/office/drawing/2014/main" id="{1C970793-0382-4D13-93BD-1B30A76F88B9}"/>
              </a:ext>
            </a:extLst>
          </p:cNvPr>
          <p:cNvSpPr/>
          <p:nvPr/>
        </p:nvSpPr>
        <p:spPr bwMode="auto">
          <a:xfrm>
            <a:off x="5082540" y="3528060"/>
            <a:ext cx="1424940" cy="746760"/>
          </a:xfrm>
          <a:custGeom>
            <a:avLst/>
            <a:gdLst>
              <a:gd name="connsiteX0" fmla="*/ 0 w 1424940"/>
              <a:gd name="connsiteY0" fmla="*/ 1668780 h 1668780"/>
              <a:gd name="connsiteX1" fmla="*/ 1424940 w 1424940"/>
              <a:gd name="connsiteY1" fmla="*/ 1668780 h 1668780"/>
              <a:gd name="connsiteX2" fmla="*/ 1424940 w 1424940"/>
              <a:gd name="connsiteY2" fmla="*/ 0 h 1668780"/>
            </a:gdLst>
            <a:ahLst/>
            <a:cxnLst>
              <a:cxn ang="0">
                <a:pos x="connsiteX0" y="connsiteY0"/>
              </a:cxn>
              <a:cxn ang="0">
                <a:pos x="connsiteX1" y="connsiteY1"/>
              </a:cxn>
              <a:cxn ang="0">
                <a:pos x="connsiteX2" y="connsiteY2"/>
              </a:cxn>
            </a:cxnLst>
            <a:rect l="l" t="t" r="r" b="b"/>
            <a:pathLst>
              <a:path w="1424940" h="1668780">
                <a:moveTo>
                  <a:pt x="0" y="1668780"/>
                </a:moveTo>
                <a:lnTo>
                  <a:pt x="1424940" y="1668780"/>
                </a:lnTo>
                <a:lnTo>
                  <a:pt x="1424940" y="0"/>
                </a:lnTo>
              </a:path>
            </a:pathLst>
          </a:custGeom>
          <a:noFill/>
          <a:ln w="381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944821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FBF3-1C3C-4171-9E45-13AD10BEF2EC}"/>
              </a:ext>
            </a:extLst>
          </p:cNvPr>
          <p:cNvSpPr>
            <a:spLocks noGrp="1"/>
          </p:cNvSpPr>
          <p:nvPr>
            <p:ph type="title"/>
          </p:nvPr>
        </p:nvSpPr>
        <p:spPr/>
        <p:txBody>
          <a:bodyPr/>
          <a:lstStyle/>
          <a:p>
            <a:r>
              <a:rPr lang="ko-KR" altLang="en-US" noProof="0" dirty="0"/>
              <a:t>장애 조치</a:t>
            </a:r>
            <a:r>
              <a:rPr lang="en-US" altLang="ko-KR" noProof="0" dirty="0"/>
              <a:t>(Failover)</a:t>
            </a:r>
            <a:endParaRPr lang="en-US" noProof="0" dirty="0"/>
          </a:p>
        </p:txBody>
      </p:sp>
      <p:sp>
        <p:nvSpPr>
          <p:cNvPr id="3" name="Text Placeholder 2">
            <a:extLst>
              <a:ext uri="{FF2B5EF4-FFF2-40B4-BE49-F238E27FC236}">
                <a16:creationId xmlns:a16="http://schemas.microsoft.com/office/drawing/2014/main" id="{7A39E78E-DC00-490A-AA3F-6D6CF3643BC8}"/>
              </a:ext>
            </a:extLst>
          </p:cNvPr>
          <p:cNvSpPr>
            <a:spLocks noGrp="1"/>
          </p:cNvSpPr>
          <p:nvPr>
            <p:ph type="body" sz="quarter" idx="4294967295"/>
          </p:nvPr>
        </p:nvSpPr>
        <p:spPr>
          <a:xfrm>
            <a:off x="360000" y="1023938"/>
            <a:ext cx="3886200" cy="2154436"/>
          </a:xfrm>
        </p:spPr>
        <p:txBody>
          <a:bodyPr/>
          <a:lstStyle/>
          <a:p>
            <a:pPr>
              <a:spcAft>
                <a:spcPts val="600"/>
              </a:spcAft>
            </a:pPr>
            <a:r>
              <a:rPr lang="ko-KR" altLang="en-US" dirty="0"/>
              <a:t>계획되지 않은 </a:t>
            </a:r>
            <a:r>
              <a:rPr lang="en-US" altLang="ko-KR" dirty="0"/>
              <a:t>(</a:t>
            </a:r>
            <a:r>
              <a:rPr lang="ko-KR" altLang="en-US" dirty="0"/>
              <a:t>재해</a:t>
            </a:r>
            <a:r>
              <a:rPr lang="en-US" altLang="ko-KR" dirty="0"/>
              <a:t>)</a:t>
            </a:r>
          </a:p>
          <a:p>
            <a:pPr>
              <a:spcAft>
                <a:spcPts val="600"/>
              </a:spcAft>
            </a:pPr>
            <a:r>
              <a:rPr lang="ko-KR" altLang="en-US" dirty="0"/>
              <a:t>계획</a:t>
            </a:r>
            <a:endParaRPr lang="en-US" altLang="ko-KR" dirty="0"/>
          </a:p>
          <a:p>
            <a:pPr>
              <a:spcAft>
                <a:spcPts val="600"/>
              </a:spcAft>
            </a:pPr>
            <a:r>
              <a:rPr lang="ko-KR" altLang="en-US" dirty="0"/>
              <a:t>장애 조치 계획을 지원</a:t>
            </a:r>
            <a:endParaRPr lang="en-US" altLang="ko-KR" dirty="0"/>
          </a:p>
          <a:p>
            <a:pPr>
              <a:spcAft>
                <a:spcPts val="600"/>
              </a:spcAft>
            </a:pPr>
            <a:endParaRPr lang="en-US" altLang="ko-KR" dirty="0"/>
          </a:p>
          <a:p>
            <a:pPr>
              <a:spcAft>
                <a:spcPts val="600"/>
              </a:spcAft>
            </a:pPr>
            <a:r>
              <a:rPr lang="ko-KR" altLang="en-US" dirty="0"/>
              <a:t>힌트 </a:t>
            </a:r>
            <a:r>
              <a:rPr lang="en-US" altLang="ko-KR" dirty="0"/>
              <a:t>: </a:t>
            </a:r>
            <a:r>
              <a:rPr lang="ko-KR" altLang="en-US" dirty="0"/>
              <a:t>화살표 키를 사용하여 원하는 정확한 시점 선택</a:t>
            </a:r>
            <a:endParaRPr lang="en-US" noProof="0" dirty="0"/>
          </a:p>
        </p:txBody>
      </p:sp>
      <p:pic>
        <p:nvPicPr>
          <p:cNvPr id="5" name="Picture 4">
            <a:extLst>
              <a:ext uri="{FF2B5EF4-FFF2-40B4-BE49-F238E27FC236}">
                <a16:creationId xmlns:a16="http://schemas.microsoft.com/office/drawing/2014/main" id="{42F17D14-E0DE-4CEF-9F8D-A1B5BAE3FF0A}"/>
              </a:ext>
            </a:extLst>
          </p:cNvPr>
          <p:cNvPicPr>
            <a:picLocks noChangeAspect="1"/>
          </p:cNvPicPr>
          <p:nvPr/>
        </p:nvPicPr>
        <p:blipFill rotWithShape="1">
          <a:blip r:embed="rId2"/>
          <a:srcRect b="56157"/>
          <a:stretch/>
        </p:blipFill>
        <p:spPr>
          <a:xfrm>
            <a:off x="5214894" y="905998"/>
            <a:ext cx="3569106" cy="1040234"/>
          </a:xfrm>
          <a:prstGeom prst="rect">
            <a:avLst/>
          </a:prstGeom>
        </p:spPr>
      </p:pic>
      <p:pic>
        <p:nvPicPr>
          <p:cNvPr id="6" name="Picture 5">
            <a:extLst>
              <a:ext uri="{FF2B5EF4-FFF2-40B4-BE49-F238E27FC236}">
                <a16:creationId xmlns:a16="http://schemas.microsoft.com/office/drawing/2014/main" id="{8A3F5CFA-C194-4C3A-932F-2AAB80A41514}"/>
              </a:ext>
            </a:extLst>
          </p:cNvPr>
          <p:cNvPicPr>
            <a:picLocks noChangeAspect="1"/>
          </p:cNvPicPr>
          <p:nvPr/>
        </p:nvPicPr>
        <p:blipFill>
          <a:blip r:embed="rId3"/>
          <a:stretch>
            <a:fillRect/>
          </a:stretch>
        </p:blipFill>
        <p:spPr>
          <a:xfrm>
            <a:off x="5214894" y="2126782"/>
            <a:ext cx="3554688" cy="2457846"/>
          </a:xfrm>
          <a:prstGeom prst="rect">
            <a:avLst/>
          </a:prstGeom>
        </p:spPr>
      </p:pic>
    </p:spTree>
    <p:extLst>
      <p:ext uri="{BB962C8B-B14F-4D97-AF65-F5344CB8AC3E}">
        <p14:creationId xmlns:p14="http://schemas.microsoft.com/office/powerpoint/2010/main" val="26480686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454307-785F-4954-9B89-5A717A226830}"/>
              </a:ext>
            </a:extLst>
          </p:cNvPr>
          <p:cNvSpPr>
            <a:spLocks noGrp="1"/>
          </p:cNvSpPr>
          <p:nvPr>
            <p:ph type="title"/>
          </p:nvPr>
        </p:nvSpPr>
        <p:spPr/>
        <p:txBody>
          <a:bodyPr/>
          <a:lstStyle/>
          <a:p>
            <a:r>
              <a:rPr lang="ko-KR" altLang="en-US" noProof="0" dirty="0"/>
              <a:t>기능 비교 </a:t>
            </a:r>
            <a:r>
              <a:rPr lang="en-US" altLang="ko-KR" noProof="0" dirty="0"/>
              <a:t>: </a:t>
            </a:r>
            <a:r>
              <a:rPr lang="en-US" noProof="0" dirty="0"/>
              <a:t>replica &amp; CDP</a:t>
            </a:r>
          </a:p>
        </p:txBody>
      </p:sp>
      <p:sp>
        <p:nvSpPr>
          <p:cNvPr id="6" name="TextBox 5">
            <a:extLst>
              <a:ext uri="{FF2B5EF4-FFF2-40B4-BE49-F238E27FC236}">
                <a16:creationId xmlns:a16="http://schemas.microsoft.com/office/drawing/2014/main" id="{D4E6CE57-95A6-4FB5-818C-8734516C8FF7}"/>
              </a:ext>
            </a:extLst>
          </p:cNvPr>
          <p:cNvSpPr txBox="1"/>
          <p:nvPr/>
        </p:nvSpPr>
        <p:spPr>
          <a:xfrm>
            <a:off x="-1021928" y="4928171"/>
            <a:ext cx="826348" cy="323165"/>
          </a:xfrm>
          <a:prstGeom prst="rect">
            <a:avLst/>
          </a:prstGeom>
          <a:noFill/>
        </p:spPr>
        <p:txBody>
          <a:bodyPr wrap="square" lIns="0" tIns="0" rIns="0" bIns="0" rtlCol="0" anchor="ctr">
            <a:spAutoFit/>
          </a:bodyPr>
          <a:lstStyle/>
          <a:p>
            <a:pPr algn="r"/>
            <a:r>
              <a:rPr lang="en-US" sz="700" b="1">
                <a:solidFill>
                  <a:srgbClr val="404040"/>
                </a:solidFill>
                <a:latin typeface="+mj-lt"/>
                <a:hlinkClick r:id="rId3">
                  <a:extLst>
                    <a:ext uri="{A12FA001-AC4F-418D-AE19-62706E023703}">
                      <ahyp:hlinkClr xmlns:ahyp="http://schemas.microsoft.com/office/drawing/2018/hyperlinkcolor" val="tx"/>
                    </a:ext>
                  </a:extLst>
                </a:hlinkClick>
              </a:rPr>
              <a:t>Download</a:t>
            </a:r>
            <a:br>
              <a:rPr lang="en-US" sz="700" b="1">
                <a:solidFill>
                  <a:srgbClr val="404040"/>
                </a:solidFill>
                <a:latin typeface="+mj-lt"/>
                <a:hlinkClick r:id="rId3">
                  <a:extLst>
                    <a:ext uri="{A12FA001-AC4F-418D-AE19-62706E023703}">
                      <ahyp:hlinkClr xmlns:ahyp="http://schemas.microsoft.com/office/drawing/2018/hyperlinkcolor" val="tx"/>
                    </a:ext>
                  </a:extLst>
                </a:hlinkClick>
              </a:rPr>
            </a:br>
            <a:r>
              <a:rPr lang="en-US" sz="700" b="1">
                <a:solidFill>
                  <a:srgbClr val="404040"/>
                </a:solidFill>
                <a:latin typeface="+mj-lt"/>
                <a:hlinkClick r:id="rId3">
                  <a:extLst>
                    <a:ext uri="{A12FA001-AC4F-418D-AE19-62706E023703}">
                      <ahyp:hlinkClr xmlns:ahyp="http://schemas.microsoft.com/office/drawing/2018/hyperlinkcolor" val="tx"/>
                    </a:ext>
                  </a:extLst>
                </a:hlinkClick>
              </a:rPr>
              <a:t>Guides &amp; libraries</a:t>
            </a:r>
            <a:br>
              <a:rPr lang="en-US" sz="700" b="1">
                <a:solidFill>
                  <a:srgbClr val="404040"/>
                </a:solidFill>
                <a:latin typeface="+mj-lt"/>
                <a:hlinkClick r:id="rId3">
                  <a:extLst>
                    <a:ext uri="{A12FA001-AC4F-418D-AE19-62706E023703}">
                      <ahyp:hlinkClr xmlns:ahyp="http://schemas.microsoft.com/office/drawing/2018/hyperlinkcolor" val="tx"/>
                    </a:ext>
                  </a:extLst>
                </a:hlinkClick>
              </a:rPr>
            </a:br>
            <a:endParaRPr lang="en-US" sz="700" b="1">
              <a:solidFill>
                <a:srgbClr val="404040"/>
              </a:solidFill>
              <a:latin typeface="+mj-lt"/>
            </a:endParaRPr>
          </a:p>
        </p:txBody>
      </p:sp>
      <p:graphicFrame>
        <p:nvGraphicFramePr>
          <p:cNvPr id="5" name="Table 4">
            <a:extLst>
              <a:ext uri="{FF2B5EF4-FFF2-40B4-BE49-F238E27FC236}">
                <a16:creationId xmlns:a16="http://schemas.microsoft.com/office/drawing/2014/main" id="{DA8BA1BE-6EFD-4791-83C8-F52A374AB67D}"/>
              </a:ext>
            </a:extLst>
          </p:cNvPr>
          <p:cNvGraphicFramePr>
            <a:graphicFrameLocks noGrp="1"/>
          </p:cNvGraphicFramePr>
          <p:nvPr/>
        </p:nvGraphicFramePr>
        <p:xfrm>
          <a:off x="1265850" y="928497"/>
          <a:ext cx="6354150" cy="3827145"/>
        </p:xfrm>
        <a:graphic>
          <a:graphicData uri="http://schemas.openxmlformats.org/drawingml/2006/table">
            <a:tbl>
              <a:tblPr firstRow="1" bandRow="1">
                <a:tableStyleId>{B301B821-A1FF-4177-AEE7-76D212191A09}</a:tableStyleId>
              </a:tblPr>
              <a:tblGrid>
                <a:gridCol w="2504440">
                  <a:extLst>
                    <a:ext uri="{9D8B030D-6E8A-4147-A177-3AD203B41FA5}">
                      <a16:colId xmlns:a16="http://schemas.microsoft.com/office/drawing/2014/main" val="2734648603"/>
                    </a:ext>
                  </a:extLst>
                </a:gridCol>
                <a:gridCol w="2023744">
                  <a:extLst>
                    <a:ext uri="{9D8B030D-6E8A-4147-A177-3AD203B41FA5}">
                      <a16:colId xmlns:a16="http://schemas.microsoft.com/office/drawing/2014/main" val="855791646"/>
                    </a:ext>
                  </a:extLst>
                </a:gridCol>
                <a:gridCol w="1825966">
                  <a:extLst>
                    <a:ext uri="{9D8B030D-6E8A-4147-A177-3AD203B41FA5}">
                      <a16:colId xmlns:a16="http://schemas.microsoft.com/office/drawing/2014/main" val="22203007"/>
                    </a:ext>
                  </a:extLst>
                </a:gridCol>
              </a:tblGrid>
              <a:tr h="473583">
                <a:tc>
                  <a:txBody>
                    <a:bodyPr/>
                    <a:lstStyle/>
                    <a:p>
                      <a:pPr algn="r"/>
                      <a:r>
                        <a:rPr lang="en-US" sz="2000" b="0">
                          <a:solidFill>
                            <a:schemeClr val="bg1"/>
                          </a:solidFill>
                        </a:rPr>
                        <a:t>Feature</a:t>
                      </a:r>
                      <a:endParaRPr lang="ru-RU" sz="2000" b="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a:solidFill>
                            <a:schemeClr val="bg1"/>
                          </a:solidFill>
                        </a:rPr>
                        <a:t>Replica</a:t>
                      </a:r>
                      <a:endParaRPr lang="ru-RU" sz="2000" b="0">
                        <a:solidFill>
                          <a:schemeClr val="bg1"/>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2000" b="0">
                          <a:solidFill>
                            <a:schemeClr val="bg1"/>
                          </a:solidFill>
                        </a:rPr>
                        <a:t>CDP</a:t>
                      </a:r>
                      <a:endParaRPr lang="ru-RU" sz="2000" b="0">
                        <a:solidFill>
                          <a:schemeClr val="bg1"/>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16102541"/>
                  </a:ext>
                </a:extLst>
              </a:tr>
              <a:tr h="372618">
                <a:tc>
                  <a:txBody>
                    <a:bodyPr/>
                    <a:lstStyle/>
                    <a:p>
                      <a:pPr algn="r"/>
                      <a:r>
                        <a:rPr lang="en-US" sz="1400">
                          <a:solidFill>
                            <a:schemeClr val="bg1"/>
                          </a:solidFill>
                        </a:rPr>
                        <a:t>Failover &amp; failback</a:t>
                      </a:r>
                      <a:endParaRPr lang="ru-RU" sz="140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a:solidFill>
                            <a:srgbClr val="00E296"/>
                          </a:solidFill>
                        </a:rPr>
                        <a:t>+</a:t>
                      </a:r>
                      <a:endParaRPr lang="ru-RU" sz="1400" b="1" dirty="0">
                        <a:solidFill>
                          <a:srgbClr val="00E296"/>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00E296"/>
                          </a:solidFill>
                        </a:rPr>
                        <a:t>+</a:t>
                      </a:r>
                      <a:endParaRPr lang="ru-RU" sz="1400" b="1">
                        <a:solidFill>
                          <a:srgbClr val="00E296"/>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98066191"/>
                  </a:ext>
                </a:extLst>
              </a:tr>
              <a:tr h="372618">
                <a:tc>
                  <a:txBody>
                    <a:bodyPr/>
                    <a:lstStyle/>
                    <a:p>
                      <a:pPr algn="r"/>
                      <a:r>
                        <a:rPr lang="en-US" sz="1400">
                          <a:solidFill>
                            <a:schemeClr val="bg1"/>
                          </a:solidFill>
                        </a:rPr>
                        <a:t>Planned failover</a:t>
                      </a:r>
                      <a:endParaRPr lang="ru-RU" sz="140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00E296"/>
                          </a:solidFill>
                        </a:rPr>
                        <a:t>+ </a:t>
                      </a:r>
                      <a:endParaRPr lang="ru-RU" sz="1400" b="1">
                        <a:solidFill>
                          <a:srgbClr val="00E296"/>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FFC000"/>
                          </a:solidFill>
                        </a:rPr>
                        <a:t>-</a:t>
                      </a:r>
                      <a:endParaRPr lang="ru-RU" sz="1400" b="1">
                        <a:solidFill>
                          <a:srgbClr val="FFC000"/>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9346106"/>
                  </a:ext>
                </a:extLst>
              </a:tr>
              <a:tr h="372618">
                <a:tc>
                  <a:txBody>
                    <a:bodyPr/>
                    <a:lstStyle/>
                    <a:p>
                      <a:pPr algn="r"/>
                      <a:r>
                        <a:rPr lang="en-US" sz="1400">
                          <a:solidFill>
                            <a:schemeClr val="bg1"/>
                          </a:solidFill>
                        </a:rPr>
                        <a:t>Failover plan</a:t>
                      </a:r>
                      <a:endParaRPr lang="ru-RU" sz="140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a:solidFill>
                            <a:srgbClr val="00E296"/>
                          </a:solidFill>
                        </a:rPr>
                        <a:t>+</a:t>
                      </a:r>
                      <a:endParaRPr lang="ru-RU" sz="1400" b="1" dirty="0">
                        <a:solidFill>
                          <a:srgbClr val="00E296"/>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00E296"/>
                          </a:solidFill>
                        </a:rPr>
                        <a:t>+</a:t>
                      </a:r>
                      <a:endParaRPr lang="ru-RU" sz="1400" b="1">
                        <a:solidFill>
                          <a:srgbClr val="00E296"/>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2272142"/>
                  </a:ext>
                </a:extLst>
              </a:tr>
              <a:tr h="372618">
                <a:tc>
                  <a:txBody>
                    <a:bodyPr/>
                    <a:lstStyle/>
                    <a:p>
                      <a:pPr algn="r"/>
                      <a:r>
                        <a:rPr lang="en-US" sz="1400" dirty="0" err="1">
                          <a:solidFill>
                            <a:schemeClr val="bg1"/>
                          </a:solidFill>
                        </a:rPr>
                        <a:t>SureReplica</a:t>
                      </a:r>
                      <a:r>
                        <a:rPr lang="en-US" sz="1400" dirty="0">
                          <a:solidFill>
                            <a:schemeClr val="bg1"/>
                          </a:solidFill>
                        </a:rPr>
                        <a:t> (</a:t>
                      </a:r>
                      <a:r>
                        <a:rPr lang="en-US" sz="1400" dirty="0" err="1">
                          <a:solidFill>
                            <a:schemeClr val="bg1"/>
                          </a:solidFill>
                        </a:rPr>
                        <a:t>DataLabs</a:t>
                      </a:r>
                      <a:r>
                        <a:rPr lang="en-US" sz="1400" dirty="0">
                          <a:solidFill>
                            <a:schemeClr val="bg1"/>
                          </a:solidFill>
                        </a:rPr>
                        <a:t>)</a:t>
                      </a:r>
                      <a:endParaRPr lang="ru-RU" sz="1400"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00E296"/>
                          </a:solidFill>
                        </a:rPr>
                        <a:t>+</a:t>
                      </a:r>
                      <a:endParaRPr lang="ru-RU" sz="1400" b="1">
                        <a:solidFill>
                          <a:srgbClr val="00E296"/>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FFC000"/>
                          </a:solidFill>
                        </a:rPr>
                        <a:t>-</a:t>
                      </a:r>
                      <a:endParaRPr lang="ru-RU" sz="1400" b="1">
                        <a:solidFill>
                          <a:srgbClr val="FFC000"/>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66706719"/>
                  </a:ext>
                </a:extLst>
              </a:tr>
              <a:tr h="372618">
                <a:tc>
                  <a:txBody>
                    <a:bodyPr/>
                    <a:lstStyle/>
                    <a:p>
                      <a:pPr algn="r"/>
                      <a:r>
                        <a:rPr lang="en-US" sz="1400" dirty="0">
                          <a:solidFill>
                            <a:schemeClr val="bg1"/>
                          </a:solidFill>
                        </a:rPr>
                        <a:t>File-level recovery</a:t>
                      </a:r>
                      <a:endParaRPr lang="ru-RU" sz="1400" dirty="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00E296"/>
                          </a:solidFill>
                        </a:rPr>
                        <a:t>+</a:t>
                      </a:r>
                      <a:endParaRPr lang="ru-RU" sz="1400" b="1">
                        <a:solidFill>
                          <a:srgbClr val="00E296"/>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FFC000"/>
                          </a:solidFill>
                        </a:rPr>
                        <a:t>-</a:t>
                      </a:r>
                      <a:endParaRPr lang="ru-RU" sz="1400" b="1">
                        <a:solidFill>
                          <a:srgbClr val="FFC000"/>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95222631"/>
                  </a:ext>
                </a:extLst>
              </a:tr>
              <a:tr h="372618">
                <a:tc>
                  <a:txBody>
                    <a:bodyPr/>
                    <a:lstStyle/>
                    <a:p>
                      <a:pPr algn="r"/>
                      <a:r>
                        <a:rPr lang="en-US" sz="1400">
                          <a:solidFill>
                            <a:schemeClr val="bg1"/>
                          </a:solidFill>
                        </a:rPr>
                        <a:t>Network throttling</a:t>
                      </a:r>
                      <a:endParaRPr lang="ru-RU" sz="140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00E296"/>
                          </a:solidFill>
                        </a:rPr>
                        <a:t>+</a:t>
                      </a:r>
                      <a:endParaRPr lang="ru-RU" sz="1400" b="1">
                        <a:solidFill>
                          <a:srgbClr val="00E296"/>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00E296"/>
                          </a:solidFill>
                        </a:rPr>
                        <a:t>+</a:t>
                      </a:r>
                      <a:endParaRPr lang="ru-RU" sz="1400" b="1">
                        <a:solidFill>
                          <a:srgbClr val="00E296"/>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59807654"/>
                  </a:ext>
                </a:extLst>
              </a:tr>
              <a:tr h="372618">
                <a:tc>
                  <a:txBody>
                    <a:bodyPr/>
                    <a:lstStyle/>
                    <a:p>
                      <a:pPr algn="r"/>
                      <a:r>
                        <a:rPr lang="en-US" sz="1400">
                          <a:solidFill>
                            <a:schemeClr val="bg1"/>
                          </a:solidFill>
                        </a:rPr>
                        <a:t>Preferred networks</a:t>
                      </a:r>
                      <a:endParaRPr lang="ru-RU" sz="140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00E296"/>
                          </a:solidFill>
                        </a:rPr>
                        <a:t>+</a:t>
                      </a:r>
                      <a:endParaRPr lang="ru-RU" sz="1400" b="1">
                        <a:solidFill>
                          <a:srgbClr val="00E296"/>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ru-RU" sz="1400" b="1">
                          <a:solidFill>
                            <a:srgbClr val="00E296"/>
                          </a:solidFill>
                        </a:rPr>
                        <a:t>+</a:t>
                      </a: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6554985"/>
                  </a:ext>
                </a:extLst>
              </a:tr>
              <a:tr h="372618">
                <a:tc>
                  <a:txBody>
                    <a:bodyPr/>
                    <a:lstStyle/>
                    <a:p>
                      <a:pPr algn="r"/>
                      <a:r>
                        <a:rPr lang="en-US" sz="1400">
                          <a:solidFill>
                            <a:schemeClr val="bg1"/>
                          </a:solidFill>
                        </a:rPr>
                        <a:t>Automation (PS, REST)</a:t>
                      </a:r>
                      <a:endParaRPr lang="ru-RU" sz="140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00E296"/>
                          </a:solidFill>
                        </a:rPr>
                        <a:t>+</a:t>
                      </a:r>
                      <a:endParaRPr lang="ru-RU" sz="1400" b="1">
                        <a:solidFill>
                          <a:srgbClr val="00E296"/>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00E296"/>
                          </a:solidFill>
                        </a:rPr>
                        <a:t>+</a:t>
                      </a:r>
                      <a:endParaRPr lang="ru-RU" sz="1400" b="1">
                        <a:solidFill>
                          <a:srgbClr val="00E296"/>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57711557"/>
                  </a:ext>
                </a:extLst>
              </a:tr>
              <a:tr h="372618">
                <a:tc>
                  <a:txBody>
                    <a:bodyPr/>
                    <a:lstStyle/>
                    <a:p>
                      <a:pPr algn="r"/>
                      <a:r>
                        <a:rPr lang="en-US" sz="1400">
                          <a:solidFill>
                            <a:schemeClr val="bg1"/>
                          </a:solidFill>
                        </a:rPr>
                        <a:t>Cloud Connect</a:t>
                      </a:r>
                      <a:endParaRPr lang="ru-RU" sz="1400">
                        <a:solidFill>
                          <a:schemeClr val="bg1"/>
                        </a:solidFill>
                      </a:endParaRPr>
                    </a:p>
                  </a:txBody>
                  <a:tcPr>
                    <a:lnL w="12700" cmpd="sng">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a:solidFill>
                            <a:srgbClr val="00E296"/>
                          </a:solidFill>
                        </a:rPr>
                        <a:t>+</a:t>
                      </a:r>
                      <a:endParaRPr lang="ru-RU" sz="1400" b="1">
                        <a:solidFill>
                          <a:srgbClr val="00E296"/>
                        </a:solidFill>
                      </a:endParaRPr>
                    </a:p>
                  </a:txBody>
                  <a:tcP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400" b="1" dirty="0">
                          <a:solidFill>
                            <a:srgbClr val="FFC000"/>
                          </a:solidFill>
                        </a:rPr>
                        <a:t>-</a:t>
                      </a:r>
                      <a:endParaRPr lang="ru-RU" sz="1400" b="1" dirty="0">
                        <a:solidFill>
                          <a:srgbClr val="FFC000"/>
                        </a:solidFill>
                      </a:endParaRPr>
                    </a:p>
                  </a:txBody>
                  <a:tcPr>
                    <a:lnL>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511821"/>
                  </a:ext>
                </a:extLst>
              </a:tr>
            </a:tbl>
          </a:graphicData>
        </a:graphic>
      </p:graphicFrame>
    </p:spTree>
    <p:extLst>
      <p:ext uri="{BB962C8B-B14F-4D97-AF65-F5344CB8AC3E}">
        <p14:creationId xmlns:p14="http://schemas.microsoft.com/office/powerpoint/2010/main" val="2004195098"/>
      </p:ext>
    </p:extLst>
  </p:cSld>
  <p:clrMapOvr>
    <a:masterClrMapping/>
  </p:clrMapOvr>
  <p:transition>
    <p:fade/>
  </p:transition>
</p:sld>
</file>

<file path=ppt/theme/theme1.xml><?xml version="1.0" encoding="utf-8"?>
<a:theme xmlns:a="http://schemas.openxmlformats.org/drawingml/2006/main" name="Veeam Corporate Template (dark)">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General_Template_2020" id="{92AE8043-34F1-B649-B375-5F28A5FF4445}" vid="{D00DFA26-E8AF-5B43-B4AF-79F5E165CD72}"/>
    </a:ext>
  </a:extLst>
</a:theme>
</file>

<file path=ppt/theme/theme2.xml><?xml version="1.0" encoding="utf-8"?>
<a:theme xmlns:a="http://schemas.openxmlformats.org/drawingml/2006/main" name="General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8575">
          <a:solidFill>
            <a:srgbClr val="FF0000"/>
          </a:solidFill>
          <a:prstDash val="sysDash"/>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General_Template_2020" id="{92AE8043-34F1-B649-B375-5F28A5FF4445}" vid="{8FF56420-A3FB-7140-A355-F6CC9B9FC872}"/>
    </a:ext>
  </a:extLst>
</a:theme>
</file>

<file path=ppt/theme/theme3.xml><?xml version="1.0" encoding="utf-8"?>
<a:theme xmlns:a="http://schemas.openxmlformats.org/drawingml/2006/main" name="Slides with photo">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General_Template_2020" id="{92AE8043-34F1-B649-B375-5F28A5FF4445}" vid="{52015EBE-C564-434B-AE21-6F539D7AB3D1}"/>
    </a:ext>
  </a:extLst>
</a:theme>
</file>

<file path=ppt/theme/theme4.xml><?xml version="1.0" encoding="utf-8"?>
<a:theme xmlns:a="http://schemas.openxmlformats.org/drawingml/2006/main" name="Bright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General_Template_2020" id="{92AE8043-34F1-B649-B375-5F28A5FF4445}" vid="{1C1CB521-FEEE-3F4C-88E8-0BD9C77B9B5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3AB815E8FC1E945A3017D710C692DAC" ma:contentTypeVersion="12" ma:contentTypeDescription="Create a new document." ma:contentTypeScope="" ma:versionID="ab52a511f78c6208bf27beff363c661f">
  <xsd:schema xmlns:xsd="http://www.w3.org/2001/XMLSchema" xmlns:xs="http://www.w3.org/2001/XMLSchema" xmlns:p="http://schemas.microsoft.com/office/2006/metadata/properties" xmlns:ns3="aad3fbde-c1b3-4ec0-8a76-423178d5a58d" xmlns:ns4="948434a1-98da-40f2-974f-6ad3f22461cc" targetNamespace="http://schemas.microsoft.com/office/2006/metadata/properties" ma:root="true" ma:fieldsID="35de8c23cea2b8abc09e816b37681f28" ns3:_="" ns4:_="">
    <xsd:import namespace="aad3fbde-c1b3-4ec0-8a76-423178d5a58d"/>
    <xsd:import namespace="948434a1-98da-40f2-974f-6ad3f22461c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d3fbde-c1b3-4ec0-8a76-423178d5a5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8434a1-98da-40f2-974f-6ad3f22461c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E0A09A-7BBF-461C-8BF9-52C3C03C4B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d3fbde-c1b3-4ec0-8a76-423178d5a58d"/>
    <ds:schemaRef ds:uri="948434a1-98da-40f2-974f-6ad3f22461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BD9305-F2A6-4227-837C-B4043BC74ECC}">
  <ds:schemaRefs>
    <ds:schemaRef ds:uri="http://schemas.microsoft.com/sharepoint/v3/contenttype/forms"/>
  </ds:schemaRefs>
</ds:datastoreItem>
</file>

<file path=customXml/itemProps3.xml><?xml version="1.0" encoding="utf-8"?>
<ds:datastoreItem xmlns:ds="http://schemas.openxmlformats.org/officeDocument/2006/customXml" ds:itemID="{E4C39AA7-EB4B-4889-9FB7-D13BB39487BC}">
  <ds:schemaRefs>
    <ds:schemaRef ds:uri="http://schemas.microsoft.com/office/2006/documentManagement/types"/>
    <ds:schemaRef ds:uri="948434a1-98da-40f2-974f-6ad3f22461cc"/>
    <ds:schemaRef ds:uri="http://purl.org/dc/terms/"/>
    <ds:schemaRef ds:uri="http://purl.org/dc/elements/1.1/"/>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aad3fbde-c1b3-4ec0-8a76-423178d5a58d"/>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Veeam Corporate Template (dark)</Template>
  <TotalTime>6068</TotalTime>
  <Words>1931</Words>
  <Application>Microsoft Office PowerPoint</Application>
  <PresentationFormat>화면 슬라이드 쇼(16:9)</PresentationFormat>
  <Paragraphs>338</Paragraphs>
  <Slides>31</Slides>
  <Notes>26</Notes>
  <HiddenSlides>0</HiddenSlides>
  <MMClips>0</MMClips>
  <ScaleCrop>false</ScaleCrop>
  <HeadingPairs>
    <vt:vector size="6" baseType="variant">
      <vt:variant>
        <vt:lpstr>사용한 글꼴</vt:lpstr>
      </vt:variant>
      <vt:variant>
        <vt:i4>4</vt:i4>
      </vt:variant>
      <vt:variant>
        <vt:lpstr>테마</vt:lpstr>
      </vt:variant>
      <vt:variant>
        <vt:i4>4</vt:i4>
      </vt:variant>
      <vt:variant>
        <vt:lpstr>슬라이드 제목</vt:lpstr>
      </vt:variant>
      <vt:variant>
        <vt:i4>31</vt:i4>
      </vt:variant>
    </vt:vector>
  </HeadingPairs>
  <TitlesOfParts>
    <vt:vector size="39" baseType="lpstr">
      <vt:lpstr>Guardian Sans</vt:lpstr>
      <vt:lpstr>Arial</vt:lpstr>
      <vt:lpstr>Calibri</vt:lpstr>
      <vt:lpstr>Tahoma</vt:lpstr>
      <vt:lpstr>Veeam Corporate Template (dark)</vt:lpstr>
      <vt:lpstr>General slides</vt:lpstr>
      <vt:lpstr>Slides with photo</vt:lpstr>
      <vt:lpstr>Bright slides</vt:lpstr>
      <vt:lpstr>PowerPoint 프레젠테이션</vt:lpstr>
      <vt:lpstr>PowerPoint 프레젠테이션</vt:lpstr>
      <vt:lpstr>PowerPoint 프레젠테이션</vt:lpstr>
      <vt:lpstr>CDP 요약</vt:lpstr>
      <vt:lpstr>Continuous Data Protection 기능</vt:lpstr>
      <vt:lpstr>단기 보관을 위해</vt:lpstr>
      <vt:lpstr>장기 보관을 위해</vt:lpstr>
      <vt:lpstr>장애 조치(Failover)</vt:lpstr>
      <vt:lpstr>기능 비교 : replica &amp; CDP</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대상 고객은 누구..</vt:lpstr>
      <vt:lpstr>PowerPoint 프레젠테이션</vt:lpstr>
      <vt:lpstr>PowerPoint 프레젠테이션</vt:lpstr>
      <vt:lpstr>FAQ</vt:lpstr>
      <vt:lpstr>FAQs</vt:lpstr>
      <vt:lpstr>FAQs</vt:lpstr>
      <vt:lpstr>PowerPoint 프레젠테이션</vt:lpstr>
      <vt:lpstr>강화된 백업 저장소란?</vt:lpstr>
      <vt:lpstr>데이터 불변성이란?</vt:lpstr>
      <vt:lpstr>강화된 Linux 백업 저장소</vt:lpstr>
      <vt:lpstr>강화된 Linux 백업 저장소 요약</vt:lpstr>
      <vt:lpstr>PowerPoint 프레젠테이션</vt:lpstr>
      <vt:lpstr>PowerPoint 프레젠테이션</vt:lpstr>
      <vt:lpstr>모든 백업 단계에 대한 데이터 불변성</vt:lpstr>
      <vt:lpstr>대상 고객</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 Nicholls</dc:creator>
  <cp:lastModifiedBy>Dongun Shin</cp:lastModifiedBy>
  <cp:revision>200</cp:revision>
  <cp:lastPrinted>2017-05-13T15:11:09Z</cp:lastPrinted>
  <dcterms:created xsi:type="dcterms:W3CDTF">2020-02-05T17:53:46Z</dcterms:created>
  <dcterms:modified xsi:type="dcterms:W3CDTF">2021-05-26T05:56:48Z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ECMWhitepaperType">
    <vt:lpwstr/>
  </property>
  <property fmtid="{D5CDD505-2E9C-101B-9397-08002B2CF9AE}" pid="3" name="ECMLanguage">
    <vt:lpwstr>3;#English|07f96b39-8f94-4216-97e6-b78eba3c58e1</vt:lpwstr>
  </property>
  <property fmtid="{D5CDD505-2E9C-101B-9397-08002B2CF9AE}" pid="4" name="i74269a7de984593b031d34cb385df95">
    <vt:lpwstr/>
  </property>
  <property fmtid="{D5CDD505-2E9C-101B-9397-08002B2CF9AE}" pid="5" name="ECMMarketAnalysisType">
    <vt:lpwstr/>
  </property>
  <property fmtid="{D5CDD505-2E9C-101B-9397-08002B2CF9AE}" pid="6" name="ECMVertical">
    <vt:lpwstr/>
  </property>
  <property fmtid="{D5CDD505-2E9C-101B-9397-08002B2CF9AE}" pid="7" name="ECMPartnerCustomer">
    <vt:lpwstr>54;#Customer|6123597a-1913-44dc-9924-b5c9eb8e9234</vt:lpwstr>
  </property>
  <property fmtid="{D5CDD505-2E9C-101B-9397-08002B2CF9AE}" pid="8" name="m5ad6e19f9e2479e8c23350beb1070d4">
    <vt:lpwstr/>
  </property>
  <property fmtid="{D5CDD505-2E9C-101B-9397-08002B2CF9AE}" pid="9" name="TaxKeyword">
    <vt:lpwstr/>
  </property>
  <property fmtid="{D5CDD505-2E9C-101B-9397-08002B2CF9AE}" pid="10" name="pf314b354fff4d4aa1f45915919fefca">
    <vt:lpwstr/>
  </property>
  <property fmtid="{D5CDD505-2E9C-101B-9397-08002B2CF9AE}" pid="11" name="ECMUIType">
    <vt:lpwstr/>
  </property>
  <property fmtid="{D5CDD505-2E9C-101B-9397-08002B2CF9AE}" pid="12" name="ECMPrintGraphicsSubject">
    <vt:lpwstr/>
  </property>
  <property fmtid="{D5CDD505-2E9C-101B-9397-08002B2CF9AE}" pid="13" name="neb7c065c857415f9da8b13e76c99072">
    <vt:lpwstr>Presentations|de4c0233-fbe6-422a-80a4-179d0996851d</vt:lpwstr>
  </property>
  <property fmtid="{D5CDD505-2E9C-101B-9397-08002B2CF9AE}" pid="14" name="ECMAlliances">
    <vt:lpwstr>263;#All Solutions|c9767bc9-9e10-4aa9-8cdd-5882c5154d8e</vt:lpwstr>
  </property>
  <property fmtid="{D5CDD505-2E9C-101B-9397-08002B2CF9AE}" pid="15" name="ECMHypervisor">
    <vt:lpwstr/>
  </property>
  <property fmtid="{D5CDD505-2E9C-101B-9397-08002B2CF9AE}" pid="16" name="j34c59180bf04b139f26e4d7d5575b31">
    <vt:lpwstr/>
  </property>
  <property fmtid="{D5CDD505-2E9C-101B-9397-08002B2CF9AE}" pid="17" name="ECMDesignResourcesSubject">
    <vt:lpwstr/>
  </property>
  <property fmtid="{D5CDD505-2E9C-101B-9397-08002B2CF9AE}" pid="18" name="LikesCount">
    <vt:i4>1</vt:i4>
  </property>
  <property fmtid="{D5CDD505-2E9C-101B-9397-08002B2CF9AE}" pid="19" name="e6ef8ae30fac436c9569166a91d4fc76">
    <vt:lpwstr/>
  </property>
  <property fmtid="{D5CDD505-2E9C-101B-9397-08002B2CF9AE}" pid="20" name="ECMCallScriptType">
    <vt:lpwstr/>
  </property>
  <property fmtid="{D5CDD505-2E9C-101B-9397-08002B2CF9AE}" pid="21" name="ECMMarketingStage">
    <vt:lpwstr/>
  </property>
  <property fmtid="{D5CDD505-2E9C-101B-9397-08002B2CF9AE}" pid="22" name="ContentTypeId">
    <vt:lpwstr>0x01010073AB815E8FC1E945A3017D710C692DAC</vt:lpwstr>
  </property>
  <property fmtid="{D5CDD505-2E9C-101B-9397-08002B2CF9AE}" pid="23" name="oed54f3a74e34a46ae004ab2cb3bf7e8">
    <vt:lpwstr/>
  </property>
  <property fmtid="{D5CDD505-2E9C-101B-9397-08002B2CF9AE}" pid="24" name="ECMPresentationsGraphicsSubject">
    <vt:lpwstr>238;#Documentation|c2d16c76-e873-4401-a322-baf22aa78fcd;#239;#Campaign|844b0e98-48d0-4ab4-8824-d30f597ac69c;#240;#Event|882cd065-e920-4da8-bd24-2f3a4430f981;#251;#Exhibition|933cf78d-aff3-4ec9-8a0b-8bdb50cf5d67;#255;#Sales Enablement|fee4eaef-77df-455f-8b</vt:lpwstr>
  </property>
  <property fmtid="{D5CDD505-2E9C-101B-9397-08002B2CF9AE}" pid="25" name="o5f5e85b64a34e65ad33464cb6c0b918">
    <vt:lpwstr>Documentation|c2d16c76-e873-4401-a322-baf22aa78fcd;Campaign|844b0e98-48d0-4ab4-8824-d30f597ac69c;Event|882cd065-e920-4da8-bd24-2f3a4430f981;Exhibition|933cf78d-aff3-4ec9-8a0b-8bdb50cf5d67;Sales Enablement|fee4eaef-77df-455f-8b12-efecfc4effc0</vt:lpwstr>
  </property>
  <property fmtid="{D5CDD505-2E9C-101B-9397-08002B2CF9AE}" pid="26" name="ECMInternalExternal">
    <vt:lpwstr>110;#Internal (Veeam)|70588c4f-df11-4018-95c2-d32a8f0632bb</vt:lpwstr>
  </property>
  <property fmtid="{D5CDD505-2E9C-101B-9397-08002B2CF9AE}" pid="27" name="ECMGraphicsType">
    <vt:lpwstr/>
  </property>
  <property fmtid="{D5CDD505-2E9C-101B-9397-08002B2CF9AE}" pid="28" name="TaxKeywordTaxHTField">
    <vt:lpwstr/>
  </property>
  <property fmtid="{D5CDD505-2E9C-101B-9397-08002B2CF9AE}" pid="29" name="ECMParentDoc">
    <vt:lpwstr>, </vt:lpwstr>
  </property>
  <property fmtid="{D5CDD505-2E9C-101B-9397-08002B2CF9AE}" pid="30" name="Disposition_x0020_Type">
    <vt:lpwstr/>
  </property>
  <property fmtid="{D5CDD505-2E9C-101B-9397-08002B2CF9AE}" pid="31" name="ECMProduct">
    <vt:lpwstr>259;#N/A|b72144cb-7888-4a2d-81fa-9da212a1619f</vt:lpwstr>
  </property>
  <property fmtid="{D5CDD505-2E9C-101B-9397-08002B2CF9AE}" pid="32" name="ECMStageOfSale">
    <vt:lpwstr>52;#1-Qualify|47022983-abe8-463e-ae6c-9db6a793a786;#63;#2-Identify|bcea8331-d022-4da7-b580-3c5d590c963a;#111;#3-Propose|0c3124ce-1c63-4040-a928-5205805e9eba;#112;#4-Validate Solution|922b3c00-814f-4f2c-b49f-ec9519d895e1;#193;#5-Close|1b26a1e7-5c6e-4170-87</vt:lpwstr>
  </property>
  <property fmtid="{D5CDD505-2E9C-101B-9397-08002B2CF9AE}" pid="33" name="pff748c0bd734496b79ea7ae06c0e132">
    <vt:lpwstr/>
  </property>
  <property fmtid="{D5CDD505-2E9C-101B-9397-08002B2CF9AE}" pid="34" name="f8c6466bdf284165b502514ef0960a93">
    <vt:lpwstr/>
  </property>
  <property fmtid="{D5CDD505-2E9C-101B-9397-08002B2CF9AE}" pid="35" name="ECMVendor">
    <vt:lpwstr/>
  </property>
  <property fmtid="{D5CDD505-2E9C-101B-9397-08002B2CF9AE}" pid="36" name="pd774d1a8be446d397f375a0336488e0">
    <vt:lpwstr/>
  </property>
  <property fmtid="{D5CDD505-2E9C-101B-9397-08002B2CF9AE}" pid="37" name="ECMDisposition">
    <vt:lpwstr/>
  </property>
  <property fmtid="{D5CDD505-2E9C-101B-9397-08002B2CF9AE}" pid="38" name="Link to veeam.com">
    <vt:lpwstr>, </vt:lpwstr>
  </property>
  <property fmtid="{D5CDD505-2E9C-101B-9397-08002B2CF9AE}" pid="39" name="ECMRegion">
    <vt:lpwstr>37;#Global|56018d5f-5315-4f9a-8407-54d0e761a94a</vt:lpwstr>
  </property>
  <property fmtid="{D5CDD505-2E9C-101B-9397-08002B2CF9AE}" pid="40" name="ECMPrintGraphicsType">
    <vt:lpwstr/>
  </property>
  <property fmtid="{D5CDD505-2E9C-101B-9397-08002B2CF9AE}" pid="41" name="ECMWebGraphicsType">
    <vt:lpwstr/>
  </property>
  <property fmtid="{D5CDD505-2E9C-101B-9397-08002B2CF9AE}" pid="42" name="Disposition Type">
    <vt:lpwstr/>
  </property>
  <property fmtid="{D5CDD505-2E9C-101B-9397-08002B2CF9AE}" pid="43" name="ECMIndustrySegment">
    <vt:lpwstr/>
  </property>
  <property fmtid="{D5CDD505-2E9C-101B-9397-08002B2CF9AE}" pid="44" name="d72d41b6328346bbac04a2cb37c4c885">
    <vt:lpwstr/>
  </property>
  <property fmtid="{D5CDD505-2E9C-101B-9397-08002B2CF9AE}" pid="45" name="pdff2c3639cc4f0fac7d1b55534dac16">
    <vt:lpwstr/>
  </property>
  <property fmtid="{D5CDD505-2E9C-101B-9397-08002B2CF9AE}" pid="46" name="ECMCampaignName">
    <vt:lpwstr/>
  </property>
  <property fmtid="{D5CDD505-2E9C-101B-9397-08002B2CF9AE}" pid="47" name="ECMPresentationsGraphicsType">
    <vt:lpwstr>249;#Template|5cf4d992-6a87-462f-98f4-455ae2039662</vt:lpwstr>
  </property>
  <property fmtid="{D5CDD505-2E9C-101B-9397-08002B2CF9AE}" pid="48" name="je6b2c9d664e4a95a3790782edc82042">
    <vt:lpwstr/>
  </property>
  <property fmtid="{D5CDD505-2E9C-101B-9397-08002B2CF9AE}" pid="49" name="ECMCompetitiveType">
    <vt:lpwstr/>
  </property>
  <property fmtid="{D5CDD505-2E9C-101B-9397-08002B2CF9AE}" pid="50" name="Link to Campaign in SF">
    <vt:lpwstr>, </vt:lpwstr>
  </property>
  <property fmtid="{D5CDD505-2E9C-101B-9397-08002B2CF9AE}" pid="51" name="ebe0cd54f2cc46259de1b1d3aff537a0">
    <vt:lpwstr/>
  </property>
  <property fmtid="{D5CDD505-2E9C-101B-9397-08002B2CF9AE}" pid="52" name="ECMTargetedBuyerPerson">
    <vt:lpwstr/>
  </property>
  <property fmtid="{D5CDD505-2E9C-101B-9397-08002B2CF9AE}" pid="53" name="ECMBroadNarrowAudience">
    <vt:lpwstr/>
  </property>
  <property fmtid="{D5CDD505-2E9C-101B-9397-08002B2CF9AE}" pid="54" name="ECMGuidelinesType">
    <vt:lpwstr/>
  </property>
  <property fmtid="{D5CDD505-2E9C-101B-9397-08002B2CF9AE}" pid="55" name="eaa3a7d15bed42669d645562376fe50b">
    <vt:lpwstr/>
  </property>
  <property fmtid="{D5CDD505-2E9C-101B-9397-08002B2CF9AE}" pid="56" name="c1e74be1eae249c58b0d9b737e0870a5">
    <vt:lpwstr/>
  </property>
  <property fmtid="{D5CDD505-2E9C-101B-9397-08002B2CF9AE}" pid="57" name="p0cfc8a4168949819f0998e437ec9051">
    <vt:lpwstr/>
  </property>
  <property fmtid="{D5CDD505-2E9C-101B-9397-08002B2CF9AE}" pid="58" name="n3287bb41ba64452b2830fcc408704c9">
    <vt:lpwstr/>
  </property>
  <property fmtid="{D5CDD505-2E9C-101B-9397-08002B2CF9AE}" pid="59" name="m439c7bec22e426ab1454bd2998b8711">
    <vt:lpwstr/>
  </property>
  <property fmtid="{D5CDD505-2E9C-101B-9397-08002B2CF9AE}" pid="60" name="ECMApplicationRecovery">
    <vt:lpwstr/>
  </property>
  <property fmtid="{D5CDD505-2E9C-101B-9397-08002B2CF9AE}" pid="61" name="ECMCheatSheetType">
    <vt:lpwstr/>
  </property>
  <property fmtid="{D5CDD505-2E9C-101B-9397-08002B2CF9AE}" pid="62" name="ECMAudience">
    <vt:lpwstr>171;#ALL|ad0e3522-d098-49cb-9fa5-82217f4767c5</vt:lpwstr>
  </property>
  <property fmtid="{D5CDD505-2E9C-101B-9397-08002B2CF9AE}" pid="63" name="ECMUISubject">
    <vt:lpwstr/>
  </property>
  <property fmtid="{D5CDD505-2E9C-101B-9397-08002B2CF9AE}" pid="64" name="jd36fb717478479e835e22d281dd20a3">
    <vt:lpwstr/>
  </property>
  <property fmtid="{D5CDD505-2E9C-101B-9397-08002B2CF9AE}" pid="65" name="Link to ProPartner">
    <vt:lpwstr>, </vt:lpwstr>
  </property>
  <property fmtid="{D5CDD505-2E9C-101B-9397-08002B2CF9AE}" pid="66" name="becc5d3b2da9439b90dc674b28110750">
    <vt:lpwstr/>
  </property>
  <property fmtid="{D5CDD505-2E9C-101B-9397-08002B2CF9AE}" pid="67" name="i69dcc2a6214460aa01b1136dd585917">
    <vt:lpwstr/>
  </property>
  <property fmtid="{D5CDD505-2E9C-101B-9397-08002B2CF9AE}" pid="68" name="ECMProductPresentationType">
    <vt:lpwstr/>
  </property>
  <property fmtid="{D5CDD505-2E9C-101B-9397-08002B2CF9AE}" pid="69" name="dc0d93916a9e4e28a485206eb207dc70">
    <vt:lpwstr>Template|5cf4d992-6a87-462f-98f4-455ae2039662</vt:lpwstr>
  </property>
  <property fmtid="{D5CDD505-2E9C-101B-9397-08002B2CF9AE}" pid="70" name="o85c8aad9a314074a476b64376f3fceb">
    <vt:lpwstr/>
  </property>
  <property fmtid="{D5CDD505-2E9C-101B-9397-08002B2CF9AE}" pid="71" name="ECMProductVerion">
    <vt:lpwstr>151;#N/A|13c94ca0-6b62-49d8-bd25-c160e52d2f21</vt:lpwstr>
  </property>
  <property fmtid="{D5CDD505-2E9C-101B-9397-08002B2CF9AE}" pid="72" name="ECMGuidelinesDesignSubject">
    <vt:lpwstr>179;#Presentations|de4c0233-fbe6-422a-80a4-179d0996851d</vt:lpwstr>
  </property>
  <property fmtid="{D5CDD505-2E9C-101B-9397-08002B2CF9AE}" pid="73" name="ECMDesignResourcesType">
    <vt:lpwstr/>
  </property>
  <property fmtid="{D5CDD505-2E9C-101B-9397-08002B2CF9AE}" pid="74" name="ECMWebGraphicsSubject">
    <vt:lpwstr/>
  </property>
  <property fmtid="{D5CDD505-2E9C-101B-9397-08002B2CF9AE}" pid="75" name="_dlc_DocIdItemGuid">
    <vt:lpwstr>1ac20b7d-ec00-4dbe-aef2-b76d891967eb</vt:lpwstr>
  </property>
  <property fmtid="{D5CDD505-2E9C-101B-9397-08002B2CF9AE}" pid="76" name="ECMDatasheetType">
    <vt:lpwstr/>
  </property>
  <property fmtid="{D5CDD505-2E9C-101B-9397-08002B2CF9AE}" pid="77" name="ECMEvent">
    <vt:lpwstr/>
  </property>
  <property fmtid="{D5CDD505-2E9C-101B-9397-08002B2CF9AE}" pid="78" name="ECMCompetitiveProduct">
    <vt:lpwstr/>
  </property>
  <property fmtid="{D5CDD505-2E9C-101B-9397-08002B2CF9AE}" pid="79" name="k3d1248032604096bf36963f0f8276f3">
    <vt:lpwstr/>
  </property>
  <property fmtid="{D5CDD505-2E9C-101B-9397-08002B2CF9AE}" pid="80" name="LikedBy">
    <vt:lpwstr>2;#i:0#.w|amust\eborisova</vt:lpwstr>
  </property>
  <property fmtid="{D5CDD505-2E9C-101B-9397-08002B2CF9AE}" pid="81" name="c07b6a7c25d340ec8c290ead2d7d00b1">
    <vt:lpwstr/>
  </property>
  <property fmtid="{D5CDD505-2E9C-101B-9397-08002B2CF9AE}" pid="82" name="k2148110fdb94449a6b87b8849495725">
    <vt:lpwstr/>
  </property>
  <property fmtid="{D5CDD505-2E9C-101B-9397-08002B2CF9AE}" pid="83" name="ECMFlyerType">
    <vt:lpwstr/>
  </property>
  <property fmtid="{D5CDD505-2E9C-101B-9397-08002B2CF9AE}" pid="84" name="ECMWebinarType">
    <vt:lpwstr/>
  </property>
  <property fmtid="{D5CDD505-2E9C-101B-9397-08002B2CF9AE}" pid="85" name="o86f45d8573047a98345fda25e79eb23">
    <vt:lpwstr/>
  </property>
  <property fmtid="{D5CDD505-2E9C-101B-9397-08002B2CF9AE}" pid="86" name="b3717f551f6a4808b617198e71622fc9">
    <vt:lpwstr/>
  </property>
  <property fmtid="{D5CDD505-2E9C-101B-9397-08002B2CF9AE}" pid="87" name="ECMPlaybookType">
    <vt:lpwstr/>
  </property>
  <property fmtid="{D5CDD505-2E9C-101B-9397-08002B2CF9AE}" pid="88" name="ECMFAQType">
    <vt:lpwstr/>
  </property>
</Properties>
</file>